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8"/>
  </p:notesMasterIdLst>
  <p:sldIdLst>
    <p:sldId id="294" r:id="rId2"/>
    <p:sldId id="306" r:id="rId3"/>
    <p:sldId id="833" r:id="rId4"/>
    <p:sldId id="834" r:id="rId5"/>
    <p:sldId id="838" r:id="rId6"/>
    <p:sldId id="302" r:id="rId7"/>
    <p:sldId id="304" r:id="rId8"/>
    <p:sldId id="303" r:id="rId9"/>
    <p:sldId id="305" r:id="rId10"/>
    <p:sldId id="836" r:id="rId11"/>
    <p:sldId id="309" r:id="rId12"/>
    <p:sldId id="815" r:id="rId13"/>
    <p:sldId id="840" r:id="rId14"/>
    <p:sldId id="841" r:id="rId15"/>
    <p:sldId id="824" r:id="rId16"/>
    <p:sldId id="313" r:id="rId17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EE0FE"/>
    <a:srgbClr val="ADD1FD"/>
    <a:srgbClr val="A3B2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主题样式 1 - 强调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B4B98B0-60AC-42C2-AFA5-B58CD77FA1E5}" styleName="浅色样式 1 - 强调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>
        <p:scale>
          <a:sx n="94" d="100"/>
          <a:sy n="94" d="100"/>
        </p:scale>
        <p:origin x="-882" y="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5#1">
  <dgm:title val=""/>
  <dgm:desc val=""/>
  <dgm:catLst>
    <dgm:cat type="accent4" pri="11500"/>
  </dgm:catLst>
  <dgm:styleLbl name="align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4">
        <a:alpha val="90000"/>
      </a:schemeClr>
      <a:schemeClr val="accent4">
        <a:alpha val="5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/>
    <dgm:txEffectClrLst/>
  </dgm:styleLbl>
  <dgm:styleLbl name="asst0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alpha val="90000"/>
        <a:tint val="40000"/>
      </a:schemeClr>
      <a:schemeClr val="accent4">
        <a:alpha val="5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4">
        <a:tint val="50000"/>
        <a:alpha val="90000"/>
      </a:schemeClr>
      <a:schemeClr val="accent4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lnNode1">
    <dgm:fillClrLst>
      <a:schemeClr val="accent4">
        <a:shade val="90000"/>
      </a:schemeClr>
      <a:schemeClr val="accent4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cycle"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alpha val="9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4">
        <a:shade val="80000"/>
        <a:alpha val="50000"/>
      </a:schemeClr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055D918-0D48-44D3-9287-CAE1B93EB64A}" type="doc">
      <dgm:prSet loTypeId="urn:microsoft.com/office/officeart/2005/8/layout/pyramid1#1" loCatId="pyramid" qsTypeId="urn:microsoft.com/office/officeart/2005/8/quickstyle/simple1#1" qsCatId="simple" csTypeId="urn:microsoft.com/office/officeart/2005/8/colors/accent4_5#1" csCatId="accent4" phldr="1"/>
      <dgm:spPr/>
    </dgm:pt>
    <dgm:pt modelId="{F014B99B-BC0F-4D51-AA35-03139CBC5BDF}">
      <dgm:prSet phldrT="[Текст]" custT="1"/>
      <dgm:spPr>
        <a:solidFill>
          <a:srgbClr val="0070C0"/>
        </a:solidFill>
      </dgm:spPr>
      <dgm:t>
        <a:bodyPr/>
        <a:lstStyle/>
        <a:p>
          <a:endParaRPr lang="ru-RU" sz="1200" b="1" dirty="0"/>
        </a:p>
        <a:p>
          <a:endParaRPr lang="ru-RU" sz="1200" b="1" dirty="0"/>
        </a:p>
        <a:p>
          <a:endParaRPr lang="ru-RU" sz="1200" b="1" dirty="0"/>
        </a:p>
        <a:p>
          <a:endParaRPr lang="ru-RU" sz="1200" b="1" dirty="0"/>
        </a:p>
        <a:p>
          <a:r>
            <a:rPr lang="ru-RU" sz="1200" b="1" dirty="0">
              <a:solidFill>
                <a:schemeClr val="bg1"/>
              </a:solidFill>
            </a:rPr>
            <a:t>Федеральный </a:t>
          </a:r>
        </a:p>
        <a:p>
          <a:r>
            <a:rPr lang="ru-RU" sz="1200" b="1" dirty="0">
              <a:solidFill>
                <a:schemeClr val="bg1"/>
              </a:solidFill>
            </a:rPr>
            <a:t>уровень</a:t>
          </a:r>
        </a:p>
      </dgm:t>
    </dgm:pt>
    <dgm:pt modelId="{547044BC-B29A-41C2-9396-2C63C92CED4B}" type="parTrans" cxnId="{DF277F6E-5463-4336-ABDE-6CE9BBB5760E}">
      <dgm:prSet/>
      <dgm:spPr/>
      <dgm:t>
        <a:bodyPr/>
        <a:lstStyle/>
        <a:p>
          <a:endParaRPr lang="ru-RU" b="1"/>
        </a:p>
      </dgm:t>
    </dgm:pt>
    <dgm:pt modelId="{310293B5-AF1E-4EB5-9AC5-576D9AB28450}" type="sibTrans" cxnId="{DF277F6E-5463-4336-ABDE-6CE9BBB5760E}">
      <dgm:prSet/>
      <dgm:spPr/>
      <dgm:t>
        <a:bodyPr/>
        <a:lstStyle/>
        <a:p>
          <a:endParaRPr lang="ru-RU" b="1"/>
        </a:p>
      </dgm:t>
    </dgm:pt>
    <dgm:pt modelId="{CBB2EDB4-08BF-49DB-9282-C363CE23E3D0}">
      <dgm:prSet phldrT="[Текст]" custT="1"/>
      <dgm:spPr>
        <a:solidFill>
          <a:srgbClr val="00B0F0"/>
        </a:solidFill>
      </dgm:spPr>
      <dgm:t>
        <a:bodyPr/>
        <a:lstStyle/>
        <a:p>
          <a:r>
            <a:rPr lang="ru-RU" sz="1200" b="1" dirty="0"/>
            <a:t>Региональный уровень</a:t>
          </a:r>
        </a:p>
      </dgm:t>
    </dgm:pt>
    <dgm:pt modelId="{061A8EDF-95EB-4ED1-B54D-E85549B7DDD2}" type="parTrans" cxnId="{AE28E987-068C-4050-9EA0-6987A9368CE5}">
      <dgm:prSet/>
      <dgm:spPr/>
      <dgm:t>
        <a:bodyPr/>
        <a:lstStyle/>
        <a:p>
          <a:endParaRPr lang="ru-RU" b="1"/>
        </a:p>
      </dgm:t>
    </dgm:pt>
    <dgm:pt modelId="{8A73D853-84E8-4FCE-B4F9-A28E61B55BFC}" type="sibTrans" cxnId="{AE28E987-068C-4050-9EA0-6987A9368CE5}">
      <dgm:prSet/>
      <dgm:spPr/>
      <dgm:t>
        <a:bodyPr/>
        <a:lstStyle/>
        <a:p>
          <a:endParaRPr lang="ru-RU" b="1"/>
        </a:p>
      </dgm:t>
    </dgm:pt>
    <dgm:pt modelId="{8380A261-4409-4C6B-8A07-0D64C5422F6D}">
      <dgm:prSet phldrT="[Текст]" custT="1"/>
      <dgm:spPr>
        <a:solidFill>
          <a:srgbClr val="00B0F0">
            <a:alpha val="50000"/>
          </a:srgbClr>
        </a:solidFill>
      </dgm:spPr>
      <dgm:t>
        <a:bodyPr/>
        <a:lstStyle/>
        <a:p>
          <a:r>
            <a:rPr lang="ru-RU" sz="1200" b="1" dirty="0"/>
            <a:t>Уровень ОО</a:t>
          </a:r>
        </a:p>
      </dgm:t>
    </dgm:pt>
    <dgm:pt modelId="{FDF2E5F5-8F13-4FFA-81A9-3BFDEEE2F092}" type="sibTrans" cxnId="{E7AC5795-AE57-4629-9DCD-7B603559995E}">
      <dgm:prSet/>
      <dgm:spPr/>
      <dgm:t>
        <a:bodyPr/>
        <a:lstStyle/>
        <a:p>
          <a:endParaRPr lang="ru-RU" b="1"/>
        </a:p>
      </dgm:t>
    </dgm:pt>
    <dgm:pt modelId="{48549D1C-43AC-47BA-B869-251333E1E3E6}" type="parTrans" cxnId="{E7AC5795-AE57-4629-9DCD-7B603559995E}">
      <dgm:prSet/>
      <dgm:spPr/>
      <dgm:t>
        <a:bodyPr/>
        <a:lstStyle/>
        <a:p>
          <a:endParaRPr lang="ru-RU" b="1"/>
        </a:p>
      </dgm:t>
    </dgm:pt>
    <dgm:pt modelId="{8C222443-D6D5-437E-8A06-7845FF64044F}" type="pres">
      <dgm:prSet presAssocID="{C055D918-0D48-44D3-9287-CAE1B93EB64A}" presName="Name0" presStyleCnt="0">
        <dgm:presLayoutVars>
          <dgm:dir/>
          <dgm:animLvl val="lvl"/>
          <dgm:resizeHandles val="exact"/>
        </dgm:presLayoutVars>
      </dgm:prSet>
      <dgm:spPr/>
    </dgm:pt>
    <dgm:pt modelId="{8E592AC7-B094-488F-86DE-8B46AA43A5F7}" type="pres">
      <dgm:prSet presAssocID="{F014B99B-BC0F-4D51-AA35-03139CBC5BDF}" presName="Name8" presStyleCnt="0"/>
      <dgm:spPr/>
    </dgm:pt>
    <dgm:pt modelId="{47753778-DDCD-4F66-8671-0963E55AC1AB}" type="pres">
      <dgm:prSet presAssocID="{F014B99B-BC0F-4D51-AA35-03139CBC5BDF}" presName="level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58BBE6D-1C8E-4142-827F-B1B32D20364B}" type="pres">
      <dgm:prSet presAssocID="{F014B99B-BC0F-4D51-AA35-03139CBC5BDF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8609C55-E487-4600-AFD0-8994D3888F22}" type="pres">
      <dgm:prSet presAssocID="{CBB2EDB4-08BF-49DB-9282-C363CE23E3D0}" presName="Name8" presStyleCnt="0"/>
      <dgm:spPr/>
    </dgm:pt>
    <dgm:pt modelId="{7099C5AD-A666-455F-9144-31509FAE35FB}" type="pres">
      <dgm:prSet presAssocID="{CBB2EDB4-08BF-49DB-9282-C363CE23E3D0}" presName="level" presStyleLbl="node1" presStyleIdx="1" presStyleCnt="3" custLinFactNeighborX="-179" custLinFactNeighborY="96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064A9E2-4365-4891-A563-4210D9FE6047}" type="pres">
      <dgm:prSet presAssocID="{CBB2EDB4-08BF-49DB-9282-C363CE23E3D0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E66420A-6794-4210-A8DC-A681DFE94B26}" type="pres">
      <dgm:prSet presAssocID="{8380A261-4409-4C6B-8A07-0D64C5422F6D}" presName="Name8" presStyleCnt="0"/>
      <dgm:spPr/>
    </dgm:pt>
    <dgm:pt modelId="{3405B94A-B110-4EB0-B99D-680A85764021}" type="pres">
      <dgm:prSet presAssocID="{8380A261-4409-4C6B-8A07-0D64C5422F6D}" presName="level" presStyleLbl="node1" presStyleIdx="2" presStyleCnt="3" custLinFactNeighborX="1216" custLinFactNeighborY="36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B789FCB-B92C-4A52-BB06-4A95FA62001B}" type="pres">
      <dgm:prSet presAssocID="{8380A261-4409-4C6B-8A07-0D64C5422F6D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02952A2-E36A-4C36-9F3E-BBB3A16BEAFF}" type="presOf" srcId="{CBB2EDB4-08BF-49DB-9282-C363CE23E3D0}" destId="{7099C5AD-A666-455F-9144-31509FAE35FB}" srcOrd="0" destOrd="0" presId="urn:microsoft.com/office/officeart/2005/8/layout/pyramid1#1"/>
    <dgm:cxn modelId="{792CBD91-D1FA-4645-B0E6-1E344FDF5B5F}" type="presOf" srcId="{F014B99B-BC0F-4D51-AA35-03139CBC5BDF}" destId="{158BBE6D-1C8E-4142-827F-B1B32D20364B}" srcOrd="1" destOrd="0" presId="urn:microsoft.com/office/officeart/2005/8/layout/pyramid1#1"/>
    <dgm:cxn modelId="{CB6F3BE7-F153-4CED-8270-72A0F84A15F2}" type="presOf" srcId="{CBB2EDB4-08BF-49DB-9282-C363CE23E3D0}" destId="{8064A9E2-4365-4891-A563-4210D9FE6047}" srcOrd="1" destOrd="0" presId="urn:microsoft.com/office/officeart/2005/8/layout/pyramid1#1"/>
    <dgm:cxn modelId="{EBAC2FB6-06C0-4A9E-9E1C-FA45C82478E1}" type="presOf" srcId="{F014B99B-BC0F-4D51-AA35-03139CBC5BDF}" destId="{47753778-DDCD-4F66-8671-0963E55AC1AB}" srcOrd="0" destOrd="0" presId="urn:microsoft.com/office/officeart/2005/8/layout/pyramid1#1"/>
    <dgm:cxn modelId="{E7AC5795-AE57-4629-9DCD-7B603559995E}" srcId="{C055D918-0D48-44D3-9287-CAE1B93EB64A}" destId="{8380A261-4409-4C6B-8A07-0D64C5422F6D}" srcOrd="2" destOrd="0" parTransId="{48549D1C-43AC-47BA-B869-251333E1E3E6}" sibTransId="{FDF2E5F5-8F13-4FFA-81A9-3BFDEEE2F092}"/>
    <dgm:cxn modelId="{684A2119-F004-4EA4-91AB-934B6F8401A9}" type="presOf" srcId="{8380A261-4409-4C6B-8A07-0D64C5422F6D}" destId="{3405B94A-B110-4EB0-B99D-680A85764021}" srcOrd="0" destOrd="0" presId="urn:microsoft.com/office/officeart/2005/8/layout/pyramid1#1"/>
    <dgm:cxn modelId="{AE28E987-068C-4050-9EA0-6987A9368CE5}" srcId="{C055D918-0D48-44D3-9287-CAE1B93EB64A}" destId="{CBB2EDB4-08BF-49DB-9282-C363CE23E3D0}" srcOrd="1" destOrd="0" parTransId="{061A8EDF-95EB-4ED1-B54D-E85549B7DDD2}" sibTransId="{8A73D853-84E8-4FCE-B4F9-A28E61B55BFC}"/>
    <dgm:cxn modelId="{87C54C2A-2433-412F-AFDC-EF80684BA9FB}" type="presOf" srcId="{C055D918-0D48-44D3-9287-CAE1B93EB64A}" destId="{8C222443-D6D5-437E-8A06-7845FF64044F}" srcOrd="0" destOrd="0" presId="urn:microsoft.com/office/officeart/2005/8/layout/pyramid1#1"/>
    <dgm:cxn modelId="{DF277F6E-5463-4336-ABDE-6CE9BBB5760E}" srcId="{C055D918-0D48-44D3-9287-CAE1B93EB64A}" destId="{F014B99B-BC0F-4D51-AA35-03139CBC5BDF}" srcOrd="0" destOrd="0" parTransId="{547044BC-B29A-41C2-9396-2C63C92CED4B}" sibTransId="{310293B5-AF1E-4EB5-9AC5-576D9AB28450}"/>
    <dgm:cxn modelId="{1E5B1BBB-EB15-427C-923B-76FB6018FA59}" type="presOf" srcId="{8380A261-4409-4C6B-8A07-0D64C5422F6D}" destId="{EB789FCB-B92C-4A52-BB06-4A95FA62001B}" srcOrd="1" destOrd="0" presId="urn:microsoft.com/office/officeart/2005/8/layout/pyramid1#1"/>
    <dgm:cxn modelId="{FC54928D-8489-45BE-A419-478DF3152712}" type="presParOf" srcId="{8C222443-D6D5-437E-8A06-7845FF64044F}" destId="{8E592AC7-B094-488F-86DE-8B46AA43A5F7}" srcOrd="0" destOrd="0" presId="urn:microsoft.com/office/officeart/2005/8/layout/pyramid1#1"/>
    <dgm:cxn modelId="{DC294B94-6F0D-4281-8DCC-7EE503DCE163}" type="presParOf" srcId="{8E592AC7-B094-488F-86DE-8B46AA43A5F7}" destId="{47753778-DDCD-4F66-8671-0963E55AC1AB}" srcOrd="0" destOrd="0" presId="urn:microsoft.com/office/officeart/2005/8/layout/pyramid1#1"/>
    <dgm:cxn modelId="{32B8B60D-2A65-4E4C-9F0F-98AF62A9611C}" type="presParOf" srcId="{8E592AC7-B094-488F-86DE-8B46AA43A5F7}" destId="{158BBE6D-1C8E-4142-827F-B1B32D20364B}" srcOrd="1" destOrd="0" presId="urn:microsoft.com/office/officeart/2005/8/layout/pyramid1#1"/>
    <dgm:cxn modelId="{4C8D2E90-553F-4C69-9633-5DB19C6B4730}" type="presParOf" srcId="{8C222443-D6D5-437E-8A06-7845FF64044F}" destId="{08609C55-E487-4600-AFD0-8994D3888F22}" srcOrd="1" destOrd="0" presId="urn:microsoft.com/office/officeart/2005/8/layout/pyramid1#1"/>
    <dgm:cxn modelId="{9AE41948-5B39-48DA-8B26-40AF888C607C}" type="presParOf" srcId="{08609C55-E487-4600-AFD0-8994D3888F22}" destId="{7099C5AD-A666-455F-9144-31509FAE35FB}" srcOrd="0" destOrd="0" presId="urn:microsoft.com/office/officeart/2005/8/layout/pyramid1#1"/>
    <dgm:cxn modelId="{EDA768DD-D368-40A1-A0BA-204DC4265C49}" type="presParOf" srcId="{08609C55-E487-4600-AFD0-8994D3888F22}" destId="{8064A9E2-4365-4891-A563-4210D9FE6047}" srcOrd="1" destOrd="0" presId="urn:microsoft.com/office/officeart/2005/8/layout/pyramid1#1"/>
    <dgm:cxn modelId="{EE52A2AF-CD13-415D-9E54-7F7697F26A0C}" type="presParOf" srcId="{8C222443-D6D5-437E-8A06-7845FF64044F}" destId="{4E66420A-6794-4210-A8DC-A681DFE94B26}" srcOrd="2" destOrd="0" presId="urn:microsoft.com/office/officeart/2005/8/layout/pyramid1#1"/>
    <dgm:cxn modelId="{3162D02E-FA21-4300-B51B-7304BA500A88}" type="presParOf" srcId="{4E66420A-6794-4210-A8DC-A681DFE94B26}" destId="{3405B94A-B110-4EB0-B99D-680A85764021}" srcOrd="0" destOrd="0" presId="urn:microsoft.com/office/officeart/2005/8/layout/pyramid1#1"/>
    <dgm:cxn modelId="{48E779E7-74C8-4ED9-B4DB-8D03ECADD262}" type="presParOf" srcId="{4E66420A-6794-4210-A8DC-A681DFE94B26}" destId="{EB789FCB-B92C-4A52-BB06-4A95FA62001B}" srcOrd="1" destOrd="0" presId="urn:microsoft.com/office/officeart/2005/8/layout/pyramid1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BFEE5F0-45C5-4CFF-BA2D-8A60B5871492}" type="doc">
      <dgm:prSet loTypeId="urn:microsoft.com/office/officeart/2005/8/layout/vProcess5" loCatId="process" qsTypeId="urn:microsoft.com/office/officeart/2005/8/quickstyle/simple3#1" qsCatId="simple" csTypeId="urn:microsoft.com/office/officeart/2005/8/colors/accent1_2#1" csCatId="accent1" phldr="1"/>
      <dgm:spPr/>
      <dgm:t>
        <a:bodyPr/>
        <a:lstStyle/>
        <a:p>
          <a:endParaRPr lang="ru-RU"/>
        </a:p>
      </dgm:t>
    </dgm:pt>
    <dgm:pt modelId="{DABD7538-E1B7-4A14-9649-1C582DF5D4FE}">
      <dgm:prSet phldrT="[Текст]" custT="1"/>
      <dgm:spPr>
        <a:solidFill>
          <a:srgbClr val="9EE0FE"/>
        </a:solidFill>
      </dgm:spPr>
      <dgm:t>
        <a:bodyPr/>
        <a:lstStyle/>
        <a:p>
          <a:r>
            <a:rPr lang="ru-RU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1. </a:t>
          </a:r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Разработка локальных актов, создание рабочей группы.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406846E-9354-4D37-9D29-9412891BCA3C}" type="parTrans" cxnId="{C4C80438-EAA9-4321-BFD7-B17FD2CDF6C5}">
      <dgm:prSet/>
      <dgm:spPr/>
      <dgm:t>
        <a:bodyPr/>
        <a:lstStyle/>
        <a:p>
          <a:endParaRPr lang="ru-RU"/>
        </a:p>
      </dgm:t>
    </dgm:pt>
    <dgm:pt modelId="{98F1C1C8-A9C5-40A9-916F-5131661F376A}" type="sibTrans" cxnId="{C4C80438-EAA9-4321-BFD7-B17FD2CDF6C5}">
      <dgm:prSet/>
      <dgm:spPr>
        <a:solidFill>
          <a:srgbClr val="0070C0">
            <a:alpha val="90000"/>
          </a:srgbClr>
        </a:solidFill>
      </dgm:spPr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640A066F-B17F-45B8-89F8-3AD1EC3F21AE}">
      <dgm:prSet phldrT="[Текст]" custT="1"/>
      <dgm:spPr>
        <a:solidFill>
          <a:srgbClr val="9EE0FE"/>
        </a:solidFill>
      </dgm:spPr>
      <dgm:t>
        <a:bodyPr/>
        <a:lstStyle/>
        <a:p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5.Строительство кабинета кладовщика в помещении столовой школ.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3E3434C-981A-44CE-BE18-A5D126FDAEB8}" type="parTrans" cxnId="{6BF5B657-B78C-4B8A-9DD2-7E43D1DB1413}">
      <dgm:prSet/>
      <dgm:spPr/>
      <dgm:t>
        <a:bodyPr/>
        <a:lstStyle/>
        <a:p>
          <a:endParaRPr lang="ru-RU"/>
        </a:p>
      </dgm:t>
    </dgm:pt>
    <dgm:pt modelId="{80935358-8300-4C43-A619-5E4D01ECEE1C}" type="sibTrans" cxnId="{6BF5B657-B78C-4B8A-9DD2-7E43D1DB1413}">
      <dgm:prSet/>
      <dgm:spPr/>
      <dgm:t>
        <a:bodyPr/>
        <a:lstStyle/>
        <a:p>
          <a:endParaRPr lang="ru-RU"/>
        </a:p>
      </dgm:t>
    </dgm:pt>
    <dgm:pt modelId="{07E9D862-254D-46C5-A0D0-BD60FD084431}">
      <dgm:prSet phldrT="[Текст]" phldr="1"/>
      <dgm:spPr/>
      <dgm:t>
        <a:bodyPr/>
        <a:lstStyle/>
        <a:p>
          <a:endParaRPr lang="ru-RU" dirty="0"/>
        </a:p>
      </dgm:t>
    </dgm:pt>
    <dgm:pt modelId="{0EA3F1EE-441D-405A-8935-9EA1BEF45ADD}" type="parTrans" cxnId="{85A5A7F7-C6CE-4326-B522-1D29B69B9034}">
      <dgm:prSet/>
      <dgm:spPr/>
      <dgm:t>
        <a:bodyPr/>
        <a:lstStyle/>
        <a:p>
          <a:endParaRPr lang="ru-RU"/>
        </a:p>
      </dgm:t>
    </dgm:pt>
    <dgm:pt modelId="{B3D9C5EE-F500-42A2-9142-57FDA1BF22AE}" type="sibTrans" cxnId="{85A5A7F7-C6CE-4326-B522-1D29B69B9034}">
      <dgm:prSet/>
      <dgm:spPr/>
      <dgm:t>
        <a:bodyPr/>
        <a:lstStyle/>
        <a:p>
          <a:endParaRPr lang="ru-RU"/>
        </a:p>
      </dgm:t>
    </dgm:pt>
    <dgm:pt modelId="{2B8E528B-B59C-46A5-8EBC-B248E02C47B1}">
      <dgm:prSet phldrT="[Текст]" custT="1"/>
      <dgm:spPr>
        <a:solidFill>
          <a:srgbClr val="9EE0FE"/>
        </a:solidFill>
      </dgm:spPr>
      <dgm:t>
        <a:bodyPr/>
        <a:lstStyle/>
        <a:p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2Определение места для размещения холодильного оборудования и кабинета кладовщика.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A2109F1-5714-4AB0-B497-0BB2290288C0}" type="parTrans" cxnId="{E1011D21-2F5C-4B7B-A197-65E7014AC0EB}">
      <dgm:prSet/>
      <dgm:spPr/>
      <dgm:t>
        <a:bodyPr/>
        <a:lstStyle/>
        <a:p>
          <a:endParaRPr lang="ru-RU"/>
        </a:p>
      </dgm:t>
    </dgm:pt>
    <dgm:pt modelId="{EB8C6CE8-C0DC-4EDC-9F28-F1A973E801DD}" type="sibTrans" cxnId="{E1011D21-2F5C-4B7B-A197-65E7014AC0EB}">
      <dgm:prSet/>
      <dgm:spPr>
        <a:solidFill>
          <a:srgbClr val="0070C0">
            <a:alpha val="90000"/>
          </a:srgbClr>
        </a:solidFill>
      </dgm:spPr>
      <dgm:t>
        <a:bodyPr/>
        <a:lstStyle/>
        <a:p>
          <a:endParaRPr lang="ru-RU"/>
        </a:p>
      </dgm:t>
    </dgm:pt>
    <dgm:pt modelId="{F68A3DDF-6DB4-4987-B53D-BCDBCA10BAEB}">
      <dgm:prSet phldrT="[Текст]" custT="1"/>
      <dgm:spPr>
        <a:solidFill>
          <a:srgbClr val="9EE0FE"/>
        </a:solidFill>
      </dgm:spPr>
      <dgm:t>
        <a:bodyPr/>
        <a:lstStyle/>
        <a:p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3.Ремонт в помещении для холодильного оборудования.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EFFDE97-27ED-4BEE-94F2-E44BC495E713}" type="parTrans" cxnId="{0FF18272-5323-40BD-820A-BCA1928EF8F0}">
      <dgm:prSet/>
      <dgm:spPr/>
      <dgm:t>
        <a:bodyPr/>
        <a:lstStyle/>
        <a:p>
          <a:endParaRPr lang="ru-RU"/>
        </a:p>
      </dgm:t>
    </dgm:pt>
    <dgm:pt modelId="{E7C70EB0-ACEC-4279-BCCC-DF6F633D54FD}" type="sibTrans" cxnId="{0FF18272-5323-40BD-820A-BCA1928EF8F0}">
      <dgm:prSet/>
      <dgm:spPr>
        <a:solidFill>
          <a:srgbClr val="0070C0">
            <a:alpha val="90000"/>
          </a:srgbClr>
        </a:solidFill>
      </dgm:spPr>
      <dgm:t>
        <a:bodyPr/>
        <a:lstStyle/>
        <a:p>
          <a:endParaRPr lang="ru-RU"/>
        </a:p>
      </dgm:t>
    </dgm:pt>
    <dgm:pt modelId="{FC5BD7F4-96B4-47C9-998E-6FC57FDD5E06}">
      <dgm:prSet phldrT="[Текст]" custT="1"/>
      <dgm:spPr>
        <a:solidFill>
          <a:srgbClr val="9EE0FE"/>
        </a:solidFill>
      </dgm:spPr>
      <dgm:t>
        <a:bodyPr/>
        <a:lstStyle/>
        <a:p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4.Поиск материалов для строительства кабинета кладовщика.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255644D-8A28-46C9-BF4D-930A9544BCBC}" type="parTrans" cxnId="{D299D945-5B06-4459-93D5-DC15415E57A0}">
      <dgm:prSet/>
      <dgm:spPr/>
      <dgm:t>
        <a:bodyPr/>
        <a:lstStyle/>
        <a:p>
          <a:endParaRPr lang="ru-RU"/>
        </a:p>
      </dgm:t>
    </dgm:pt>
    <dgm:pt modelId="{CA06A359-1AEE-4640-8FE2-7A447B44B5F4}" type="sibTrans" cxnId="{D299D945-5B06-4459-93D5-DC15415E57A0}">
      <dgm:prSet/>
      <dgm:spPr>
        <a:solidFill>
          <a:srgbClr val="0070C0">
            <a:alpha val="90000"/>
          </a:srgbClr>
        </a:solidFill>
      </dgm:spPr>
      <dgm:t>
        <a:bodyPr/>
        <a:lstStyle/>
        <a:p>
          <a:endParaRPr lang="ru-RU"/>
        </a:p>
      </dgm:t>
    </dgm:pt>
    <dgm:pt modelId="{750584B0-8F72-4FC1-8F04-083026C179E3}" type="pres">
      <dgm:prSet presAssocID="{6BFEE5F0-45C5-4CFF-BA2D-8A60B5871492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5C6604F-7771-4662-8AA0-396AE1A5BE3F}" type="pres">
      <dgm:prSet presAssocID="{6BFEE5F0-45C5-4CFF-BA2D-8A60B5871492}" presName="dummyMaxCanvas" presStyleCnt="0">
        <dgm:presLayoutVars/>
      </dgm:prSet>
      <dgm:spPr/>
    </dgm:pt>
    <dgm:pt modelId="{30FEC8C0-9AF4-4C08-9FBE-E2B4BF8EDC03}" type="pres">
      <dgm:prSet presAssocID="{6BFEE5F0-45C5-4CFF-BA2D-8A60B5871492}" presName="FiveNodes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E366500-1CE0-4E21-ABD1-DA4624D064AC}" type="pres">
      <dgm:prSet presAssocID="{6BFEE5F0-45C5-4CFF-BA2D-8A60B5871492}" presName="FiveNodes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6A03898-272E-4EF0-AF67-078971E9CE25}" type="pres">
      <dgm:prSet presAssocID="{6BFEE5F0-45C5-4CFF-BA2D-8A60B5871492}" presName="FiveNodes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17664F-C9B3-4249-A8B8-C4D300FA926D}" type="pres">
      <dgm:prSet presAssocID="{6BFEE5F0-45C5-4CFF-BA2D-8A60B5871492}" presName="FiveNodes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EA6D48D-BAD0-473B-A278-4CF37A911351}" type="pres">
      <dgm:prSet presAssocID="{6BFEE5F0-45C5-4CFF-BA2D-8A60B5871492}" presName="FiveNodes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E9552E2-4F18-4949-BE6B-3424A9372BC7}" type="pres">
      <dgm:prSet presAssocID="{6BFEE5F0-45C5-4CFF-BA2D-8A60B5871492}" presName="FiveConn_1-2" presStyleLbl="f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3E2DFB3-AB61-455F-9BB7-2E64B786D895}" type="pres">
      <dgm:prSet presAssocID="{6BFEE5F0-45C5-4CFF-BA2D-8A60B5871492}" presName="FiveConn_2-3" presStyleLbl="f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89A8CAC-EB46-4693-A9F5-A064E8EFDD0C}" type="pres">
      <dgm:prSet presAssocID="{6BFEE5F0-45C5-4CFF-BA2D-8A60B5871492}" presName="FiveConn_3-4" presStyleLbl="f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365600-431D-4308-99D7-92F1861F9C31}" type="pres">
      <dgm:prSet presAssocID="{6BFEE5F0-45C5-4CFF-BA2D-8A60B5871492}" presName="FiveConn_4-5" presStyleLbl="f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FD72557-98A8-484B-B82C-065B0616D77B}" type="pres">
      <dgm:prSet presAssocID="{6BFEE5F0-45C5-4CFF-BA2D-8A60B5871492}" presName="FiveNodes_1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231FB49-1DD9-4303-9D35-94208F3E324B}" type="pres">
      <dgm:prSet presAssocID="{6BFEE5F0-45C5-4CFF-BA2D-8A60B5871492}" presName="FiveNodes_2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46162F8-B5E5-4AE8-89A7-33FD83ECEF0D}" type="pres">
      <dgm:prSet presAssocID="{6BFEE5F0-45C5-4CFF-BA2D-8A60B5871492}" presName="FiveNodes_3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8DD35B8-8792-44B6-A00D-B33E61D3EFF6}" type="pres">
      <dgm:prSet presAssocID="{6BFEE5F0-45C5-4CFF-BA2D-8A60B5871492}" presName="FiveNodes_4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858857A-1BF0-4921-8D21-7BADDAF5D973}" type="pres">
      <dgm:prSet presAssocID="{6BFEE5F0-45C5-4CFF-BA2D-8A60B5871492}" presName="FiveNodes_5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EEF787F-6F96-48E4-8C64-DD27EA130D3C}" type="presOf" srcId="{DABD7538-E1B7-4A14-9649-1C582DF5D4FE}" destId="{5FD72557-98A8-484B-B82C-065B0616D77B}" srcOrd="1" destOrd="0" presId="urn:microsoft.com/office/officeart/2005/8/layout/vProcess5"/>
    <dgm:cxn modelId="{0FF18272-5323-40BD-820A-BCA1928EF8F0}" srcId="{6BFEE5F0-45C5-4CFF-BA2D-8A60B5871492}" destId="{F68A3DDF-6DB4-4987-B53D-BCDBCA10BAEB}" srcOrd="2" destOrd="0" parTransId="{8EFFDE97-27ED-4BEE-94F2-E44BC495E713}" sibTransId="{E7C70EB0-ACEC-4279-BCCC-DF6F633D54FD}"/>
    <dgm:cxn modelId="{B195DB41-61C3-4E72-A802-CC9CE117C110}" type="presOf" srcId="{F68A3DDF-6DB4-4987-B53D-BCDBCA10BAEB}" destId="{B6A03898-272E-4EF0-AF67-078971E9CE25}" srcOrd="0" destOrd="0" presId="urn:microsoft.com/office/officeart/2005/8/layout/vProcess5"/>
    <dgm:cxn modelId="{C4C80438-EAA9-4321-BFD7-B17FD2CDF6C5}" srcId="{6BFEE5F0-45C5-4CFF-BA2D-8A60B5871492}" destId="{DABD7538-E1B7-4A14-9649-1C582DF5D4FE}" srcOrd="0" destOrd="0" parTransId="{B406846E-9354-4D37-9D29-9412891BCA3C}" sibTransId="{98F1C1C8-A9C5-40A9-916F-5131661F376A}"/>
    <dgm:cxn modelId="{7D823D37-21CC-4598-80F3-E1F9DF659296}" type="presOf" srcId="{2B8E528B-B59C-46A5-8EBC-B248E02C47B1}" destId="{5231FB49-1DD9-4303-9D35-94208F3E324B}" srcOrd="1" destOrd="0" presId="urn:microsoft.com/office/officeart/2005/8/layout/vProcess5"/>
    <dgm:cxn modelId="{789D69AA-5DC3-4E2E-AA30-D71C130706D0}" type="presOf" srcId="{DABD7538-E1B7-4A14-9649-1C582DF5D4FE}" destId="{30FEC8C0-9AF4-4C08-9FBE-E2B4BF8EDC03}" srcOrd="0" destOrd="0" presId="urn:microsoft.com/office/officeart/2005/8/layout/vProcess5"/>
    <dgm:cxn modelId="{9670167C-0C7F-4955-8419-64B370CA86B8}" type="presOf" srcId="{CA06A359-1AEE-4640-8FE2-7A447B44B5F4}" destId="{7B365600-431D-4308-99D7-92F1861F9C31}" srcOrd="0" destOrd="0" presId="urn:microsoft.com/office/officeart/2005/8/layout/vProcess5"/>
    <dgm:cxn modelId="{2887F9D0-06F8-474E-9249-22680428BA35}" type="presOf" srcId="{2B8E528B-B59C-46A5-8EBC-B248E02C47B1}" destId="{FE366500-1CE0-4E21-ABD1-DA4624D064AC}" srcOrd="0" destOrd="0" presId="urn:microsoft.com/office/officeart/2005/8/layout/vProcess5"/>
    <dgm:cxn modelId="{D6F74742-8286-4D40-A86C-45EDE9046A29}" type="presOf" srcId="{F68A3DDF-6DB4-4987-B53D-BCDBCA10BAEB}" destId="{246162F8-B5E5-4AE8-89A7-33FD83ECEF0D}" srcOrd="1" destOrd="0" presId="urn:microsoft.com/office/officeart/2005/8/layout/vProcess5"/>
    <dgm:cxn modelId="{6BF5B657-B78C-4B8A-9DD2-7E43D1DB1413}" srcId="{6BFEE5F0-45C5-4CFF-BA2D-8A60B5871492}" destId="{640A066F-B17F-45B8-89F8-3AD1EC3F21AE}" srcOrd="4" destOrd="0" parTransId="{D3E3434C-981A-44CE-BE18-A5D126FDAEB8}" sibTransId="{80935358-8300-4C43-A619-5E4D01ECEE1C}"/>
    <dgm:cxn modelId="{AC8242EB-F4BA-4A26-9884-429C651B71C1}" type="presOf" srcId="{6BFEE5F0-45C5-4CFF-BA2D-8A60B5871492}" destId="{750584B0-8F72-4FC1-8F04-083026C179E3}" srcOrd="0" destOrd="0" presId="urn:microsoft.com/office/officeart/2005/8/layout/vProcess5"/>
    <dgm:cxn modelId="{85A5A7F7-C6CE-4326-B522-1D29B69B9034}" srcId="{6BFEE5F0-45C5-4CFF-BA2D-8A60B5871492}" destId="{07E9D862-254D-46C5-A0D0-BD60FD084431}" srcOrd="5" destOrd="0" parTransId="{0EA3F1EE-441D-405A-8935-9EA1BEF45ADD}" sibTransId="{B3D9C5EE-F500-42A2-9142-57FDA1BF22AE}"/>
    <dgm:cxn modelId="{E802444B-584E-4324-82F9-6F0725D6FDF6}" type="presOf" srcId="{98F1C1C8-A9C5-40A9-916F-5131661F376A}" destId="{AE9552E2-4F18-4949-BE6B-3424A9372BC7}" srcOrd="0" destOrd="0" presId="urn:microsoft.com/office/officeart/2005/8/layout/vProcess5"/>
    <dgm:cxn modelId="{E1011D21-2F5C-4B7B-A197-65E7014AC0EB}" srcId="{6BFEE5F0-45C5-4CFF-BA2D-8A60B5871492}" destId="{2B8E528B-B59C-46A5-8EBC-B248E02C47B1}" srcOrd="1" destOrd="0" parTransId="{5A2109F1-5714-4AB0-B497-0BB2290288C0}" sibTransId="{EB8C6CE8-C0DC-4EDC-9F28-F1A973E801DD}"/>
    <dgm:cxn modelId="{D299D945-5B06-4459-93D5-DC15415E57A0}" srcId="{6BFEE5F0-45C5-4CFF-BA2D-8A60B5871492}" destId="{FC5BD7F4-96B4-47C9-998E-6FC57FDD5E06}" srcOrd="3" destOrd="0" parTransId="{B255644D-8A28-46C9-BF4D-930A9544BCBC}" sibTransId="{CA06A359-1AEE-4640-8FE2-7A447B44B5F4}"/>
    <dgm:cxn modelId="{077F1F73-CD23-4322-B5BF-3F81C9A9E222}" type="presOf" srcId="{640A066F-B17F-45B8-89F8-3AD1EC3F21AE}" destId="{E858857A-1BF0-4921-8D21-7BADDAF5D973}" srcOrd="1" destOrd="0" presId="urn:microsoft.com/office/officeart/2005/8/layout/vProcess5"/>
    <dgm:cxn modelId="{F9E2BAA0-A60A-4CBB-B32B-D5BC9B836CC0}" type="presOf" srcId="{E7C70EB0-ACEC-4279-BCCC-DF6F633D54FD}" destId="{D89A8CAC-EB46-4693-A9F5-A064E8EFDD0C}" srcOrd="0" destOrd="0" presId="urn:microsoft.com/office/officeart/2005/8/layout/vProcess5"/>
    <dgm:cxn modelId="{D764F148-DAEA-4868-A41A-6358266E6025}" type="presOf" srcId="{FC5BD7F4-96B4-47C9-998E-6FC57FDD5E06}" destId="{7B17664F-C9B3-4249-A8B8-C4D300FA926D}" srcOrd="0" destOrd="0" presId="urn:microsoft.com/office/officeart/2005/8/layout/vProcess5"/>
    <dgm:cxn modelId="{6629FD20-3D4D-4C7D-BF22-A720C83D76DF}" type="presOf" srcId="{EB8C6CE8-C0DC-4EDC-9F28-F1A973E801DD}" destId="{03E2DFB3-AB61-455F-9BB7-2E64B786D895}" srcOrd="0" destOrd="0" presId="urn:microsoft.com/office/officeart/2005/8/layout/vProcess5"/>
    <dgm:cxn modelId="{6D02A298-4A03-47E5-81CB-E39D55FC3967}" type="presOf" srcId="{640A066F-B17F-45B8-89F8-3AD1EC3F21AE}" destId="{6EA6D48D-BAD0-473B-A278-4CF37A911351}" srcOrd="0" destOrd="0" presId="urn:microsoft.com/office/officeart/2005/8/layout/vProcess5"/>
    <dgm:cxn modelId="{2F24D50B-5C24-4191-B0A6-702D5D6C8FD3}" type="presOf" srcId="{FC5BD7F4-96B4-47C9-998E-6FC57FDD5E06}" destId="{F8DD35B8-8792-44B6-A00D-B33E61D3EFF6}" srcOrd="1" destOrd="0" presId="urn:microsoft.com/office/officeart/2005/8/layout/vProcess5"/>
    <dgm:cxn modelId="{B3C77CF3-17A0-45E1-A2D2-6591BC0417EF}" type="presParOf" srcId="{750584B0-8F72-4FC1-8F04-083026C179E3}" destId="{75C6604F-7771-4662-8AA0-396AE1A5BE3F}" srcOrd="0" destOrd="0" presId="urn:microsoft.com/office/officeart/2005/8/layout/vProcess5"/>
    <dgm:cxn modelId="{8DBA97DF-FB54-4FE5-A669-1E6D778B3A26}" type="presParOf" srcId="{750584B0-8F72-4FC1-8F04-083026C179E3}" destId="{30FEC8C0-9AF4-4C08-9FBE-E2B4BF8EDC03}" srcOrd="1" destOrd="0" presId="urn:microsoft.com/office/officeart/2005/8/layout/vProcess5"/>
    <dgm:cxn modelId="{BF9080D1-48C4-4CC9-A393-DCB32F5BA13B}" type="presParOf" srcId="{750584B0-8F72-4FC1-8F04-083026C179E3}" destId="{FE366500-1CE0-4E21-ABD1-DA4624D064AC}" srcOrd="2" destOrd="0" presId="urn:microsoft.com/office/officeart/2005/8/layout/vProcess5"/>
    <dgm:cxn modelId="{B962B66A-7BD0-41C5-8EF2-382764C8F1BF}" type="presParOf" srcId="{750584B0-8F72-4FC1-8F04-083026C179E3}" destId="{B6A03898-272E-4EF0-AF67-078971E9CE25}" srcOrd="3" destOrd="0" presId="urn:microsoft.com/office/officeart/2005/8/layout/vProcess5"/>
    <dgm:cxn modelId="{B1C99020-2928-4AB8-834F-9044D97EE685}" type="presParOf" srcId="{750584B0-8F72-4FC1-8F04-083026C179E3}" destId="{7B17664F-C9B3-4249-A8B8-C4D300FA926D}" srcOrd="4" destOrd="0" presId="urn:microsoft.com/office/officeart/2005/8/layout/vProcess5"/>
    <dgm:cxn modelId="{2A5B2EE1-7716-4F44-83CA-2BC70E463F17}" type="presParOf" srcId="{750584B0-8F72-4FC1-8F04-083026C179E3}" destId="{6EA6D48D-BAD0-473B-A278-4CF37A911351}" srcOrd="5" destOrd="0" presId="urn:microsoft.com/office/officeart/2005/8/layout/vProcess5"/>
    <dgm:cxn modelId="{416470DB-CD7E-4A1E-A87C-EFE10AEAA449}" type="presParOf" srcId="{750584B0-8F72-4FC1-8F04-083026C179E3}" destId="{AE9552E2-4F18-4949-BE6B-3424A9372BC7}" srcOrd="6" destOrd="0" presId="urn:microsoft.com/office/officeart/2005/8/layout/vProcess5"/>
    <dgm:cxn modelId="{37E1CF6B-F7AA-4763-BC00-364E1390464F}" type="presParOf" srcId="{750584B0-8F72-4FC1-8F04-083026C179E3}" destId="{03E2DFB3-AB61-455F-9BB7-2E64B786D895}" srcOrd="7" destOrd="0" presId="urn:microsoft.com/office/officeart/2005/8/layout/vProcess5"/>
    <dgm:cxn modelId="{883CE839-7D1B-4EEE-90EB-BB8617272246}" type="presParOf" srcId="{750584B0-8F72-4FC1-8F04-083026C179E3}" destId="{D89A8CAC-EB46-4693-A9F5-A064E8EFDD0C}" srcOrd="8" destOrd="0" presId="urn:microsoft.com/office/officeart/2005/8/layout/vProcess5"/>
    <dgm:cxn modelId="{520BFCA7-8C22-4C43-A368-7FAA66E65A41}" type="presParOf" srcId="{750584B0-8F72-4FC1-8F04-083026C179E3}" destId="{7B365600-431D-4308-99D7-92F1861F9C31}" srcOrd="9" destOrd="0" presId="urn:microsoft.com/office/officeart/2005/8/layout/vProcess5"/>
    <dgm:cxn modelId="{A645CFE0-A22A-40AD-90DB-DC41A0A8C5D5}" type="presParOf" srcId="{750584B0-8F72-4FC1-8F04-083026C179E3}" destId="{5FD72557-98A8-484B-B82C-065B0616D77B}" srcOrd="10" destOrd="0" presId="urn:microsoft.com/office/officeart/2005/8/layout/vProcess5"/>
    <dgm:cxn modelId="{BF651FC8-984E-4C4A-B2C6-3556F18DB064}" type="presParOf" srcId="{750584B0-8F72-4FC1-8F04-083026C179E3}" destId="{5231FB49-1DD9-4303-9D35-94208F3E324B}" srcOrd="11" destOrd="0" presId="urn:microsoft.com/office/officeart/2005/8/layout/vProcess5"/>
    <dgm:cxn modelId="{9E598F9F-DF7A-422F-8203-77394B6C5C8D}" type="presParOf" srcId="{750584B0-8F72-4FC1-8F04-083026C179E3}" destId="{246162F8-B5E5-4AE8-89A7-33FD83ECEF0D}" srcOrd="12" destOrd="0" presId="urn:microsoft.com/office/officeart/2005/8/layout/vProcess5"/>
    <dgm:cxn modelId="{D0B4435A-1C70-4726-BEE3-DEF50ACA3927}" type="presParOf" srcId="{750584B0-8F72-4FC1-8F04-083026C179E3}" destId="{F8DD35B8-8792-44B6-A00D-B33E61D3EFF6}" srcOrd="13" destOrd="0" presId="urn:microsoft.com/office/officeart/2005/8/layout/vProcess5"/>
    <dgm:cxn modelId="{BB9BCF43-A780-466C-8DF3-23318C65DA40}" type="presParOf" srcId="{750584B0-8F72-4FC1-8F04-083026C179E3}" destId="{E858857A-1BF0-4921-8D21-7BADDAF5D973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753778-DDCD-4F66-8671-0963E55AC1AB}">
      <dsp:nvSpPr>
        <dsp:cNvPr id="0" name=""/>
        <dsp:cNvSpPr/>
      </dsp:nvSpPr>
      <dsp:spPr>
        <a:xfrm>
          <a:off x="1500197" y="0"/>
          <a:ext cx="1500197" cy="1729979"/>
        </a:xfrm>
        <a:prstGeom prst="trapezoid">
          <a:avLst>
            <a:gd name="adj" fmla="val 50000"/>
          </a:avLst>
        </a:prstGeom>
        <a:solidFill>
          <a:srgbClr val="0070C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1" kern="1200" dirty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1" kern="1200" dirty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1" kern="1200" dirty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1" kern="1200" dirty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>
              <a:solidFill>
                <a:schemeClr val="bg1"/>
              </a:solidFill>
            </a:rPr>
            <a:t>Федеральный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>
              <a:solidFill>
                <a:schemeClr val="bg1"/>
              </a:solidFill>
            </a:rPr>
            <a:t>уровень</a:t>
          </a:r>
        </a:p>
      </dsp:txBody>
      <dsp:txXfrm>
        <a:off x="1500197" y="0"/>
        <a:ext cx="1500197" cy="1729979"/>
      </dsp:txXfrm>
    </dsp:sp>
    <dsp:sp modelId="{7099C5AD-A666-455F-9144-31509FAE35FB}">
      <dsp:nvSpPr>
        <dsp:cNvPr id="0" name=""/>
        <dsp:cNvSpPr/>
      </dsp:nvSpPr>
      <dsp:spPr>
        <a:xfrm>
          <a:off x="744728" y="1746742"/>
          <a:ext cx="3000395" cy="1729979"/>
        </a:xfrm>
        <a:prstGeom prst="trapezoid">
          <a:avLst>
            <a:gd name="adj" fmla="val 43359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/>
            <a:t>Региональный уровень</a:t>
          </a:r>
        </a:p>
      </dsp:txBody>
      <dsp:txXfrm>
        <a:off x="1269797" y="1746742"/>
        <a:ext cx="1950256" cy="1729979"/>
      </dsp:txXfrm>
    </dsp:sp>
    <dsp:sp modelId="{3405B94A-B110-4EB0-B99D-680A85764021}">
      <dsp:nvSpPr>
        <dsp:cNvPr id="0" name=""/>
        <dsp:cNvSpPr/>
      </dsp:nvSpPr>
      <dsp:spPr>
        <a:xfrm>
          <a:off x="0" y="3459958"/>
          <a:ext cx="4500593" cy="1729979"/>
        </a:xfrm>
        <a:prstGeom prst="trapezoid">
          <a:avLst>
            <a:gd name="adj" fmla="val 43359"/>
          </a:avLst>
        </a:prstGeom>
        <a:solidFill>
          <a:srgbClr val="00B0F0">
            <a:alpha val="50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/>
            <a:t>Уровень ОО</a:t>
          </a:r>
        </a:p>
      </dsp:txBody>
      <dsp:txXfrm>
        <a:off x="787603" y="3459958"/>
        <a:ext cx="2925385" cy="172997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FEC8C0-9AF4-4C08-9FBE-E2B4BF8EDC03}">
      <dsp:nvSpPr>
        <dsp:cNvPr id="0" name=""/>
        <dsp:cNvSpPr/>
      </dsp:nvSpPr>
      <dsp:spPr>
        <a:xfrm>
          <a:off x="0" y="0"/>
          <a:ext cx="6225556" cy="803529"/>
        </a:xfrm>
        <a:prstGeom prst="roundRect">
          <a:avLst>
            <a:gd name="adj" fmla="val 10000"/>
          </a:avLst>
        </a:prstGeom>
        <a:solidFill>
          <a:srgbClr val="9EE0FE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1. </a:t>
          </a: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Разработка локальных актов, создание рабочей группы.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3535" y="23535"/>
        <a:ext cx="5264472" cy="756459"/>
      </dsp:txXfrm>
    </dsp:sp>
    <dsp:sp modelId="{FE366500-1CE0-4E21-ABD1-DA4624D064AC}">
      <dsp:nvSpPr>
        <dsp:cNvPr id="0" name=""/>
        <dsp:cNvSpPr/>
      </dsp:nvSpPr>
      <dsp:spPr>
        <a:xfrm>
          <a:off x="464895" y="915130"/>
          <a:ext cx="6225556" cy="803529"/>
        </a:xfrm>
        <a:prstGeom prst="roundRect">
          <a:avLst>
            <a:gd name="adj" fmla="val 10000"/>
          </a:avLst>
        </a:prstGeom>
        <a:solidFill>
          <a:srgbClr val="9EE0FE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2Определение места для размещения холодильного оборудования и кабинета кладовщика.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88430" y="938665"/>
        <a:ext cx="5191296" cy="756459"/>
      </dsp:txXfrm>
    </dsp:sp>
    <dsp:sp modelId="{B6A03898-272E-4EF0-AF67-078971E9CE25}">
      <dsp:nvSpPr>
        <dsp:cNvPr id="0" name=""/>
        <dsp:cNvSpPr/>
      </dsp:nvSpPr>
      <dsp:spPr>
        <a:xfrm>
          <a:off x="929790" y="1830260"/>
          <a:ext cx="6225556" cy="803529"/>
        </a:xfrm>
        <a:prstGeom prst="roundRect">
          <a:avLst>
            <a:gd name="adj" fmla="val 10000"/>
          </a:avLst>
        </a:prstGeom>
        <a:solidFill>
          <a:srgbClr val="9EE0FE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3.Ремонт в помещении для холодильного оборудования.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953325" y="1853795"/>
        <a:ext cx="5191296" cy="756459"/>
      </dsp:txXfrm>
    </dsp:sp>
    <dsp:sp modelId="{7B17664F-C9B3-4249-A8B8-C4D300FA926D}">
      <dsp:nvSpPr>
        <dsp:cNvPr id="0" name=""/>
        <dsp:cNvSpPr/>
      </dsp:nvSpPr>
      <dsp:spPr>
        <a:xfrm>
          <a:off x="1394686" y="2745390"/>
          <a:ext cx="6225556" cy="803529"/>
        </a:xfrm>
        <a:prstGeom prst="roundRect">
          <a:avLst>
            <a:gd name="adj" fmla="val 10000"/>
          </a:avLst>
        </a:prstGeom>
        <a:solidFill>
          <a:srgbClr val="9EE0FE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4.Поиск материалов для строительства кабинета кладовщика.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418221" y="2768925"/>
        <a:ext cx="5191296" cy="756459"/>
      </dsp:txXfrm>
    </dsp:sp>
    <dsp:sp modelId="{6EA6D48D-BAD0-473B-A278-4CF37A911351}">
      <dsp:nvSpPr>
        <dsp:cNvPr id="0" name=""/>
        <dsp:cNvSpPr/>
      </dsp:nvSpPr>
      <dsp:spPr>
        <a:xfrm>
          <a:off x="1859581" y="3660521"/>
          <a:ext cx="6225556" cy="803529"/>
        </a:xfrm>
        <a:prstGeom prst="roundRect">
          <a:avLst>
            <a:gd name="adj" fmla="val 10000"/>
          </a:avLst>
        </a:prstGeom>
        <a:solidFill>
          <a:srgbClr val="9EE0FE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5.Строительство кабинета кладовщика в помещении столовой школ.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883116" y="3684056"/>
        <a:ext cx="5191296" cy="756459"/>
      </dsp:txXfrm>
    </dsp:sp>
    <dsp:sp modelId="{AE9552E2-4F18-4949-BE6B-3424A9372BC7}">
      <dsp:nvSpPr>
        <dsp:cNvPr id="0" name=""/>
        <dsp:cNvSpPr/>
      </dsp:nvSpPr>
      <dsp:spPr>
        <a:xfrm>
          <a:off x="5703262" y="587022"/>
          <a:ext cx="522293" cy="522293"/>
        </a:xfrm>
        <a:prstGeom prst="downArrow">
          <a:avLst>
            <a:gd name="adj1" fmla="val 55000"/>
            <a:gd name="adj2" fmla="val 45000"/>
          </a:avLst>
        </a:prstGeom>
        <a:solidFill>
          <a:srgbClr val="0070C0">
            <a:alpha val="90000"/>
          </a:srgb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300" kern="1200">
            <a:solidFill>
              <a:srgbClr val="002060"/>
            </a:solidFill>
          </a:endParaRPr>
        </a:p>
      </dsp:txBody>
      <dsp:txXfrm>
        <a:off x="5820778" y="587022"/>
        <a:ext cx="287261" cy="393025"/>
      </dsp:txXfrm>
    </dsp:sp>
    <dsp:sp modelId="{03E2DFB3-AB61-455F-9BB7-2E64B786D895}">
      <dsp:nvSpPr>
        <dsp:cNvPr id="0" name=""/>
        <dsp:cNvSpPr/>
      </dsp:nvSpPr>
      <dsp:spPr>
        <a:xfrm>
          <a:off x="6168157" y="1502152"/>
          <a:ext cx="522293" cy="522293"/>
        </a:xfrm>
        <a:prstGeom prst="downArrow">
          <a:avLst>
            <a:gd name="adj1" fmla="val 55000"/>
            <a:gd name="adj2" fmla="val 45000"/>
          </a:avLst>
        </a:prstGeom>
        <a:solidFill>
          <a:srgbClr val="0070C0">
            <a:alpha val="90000"/>
          </a:srgb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300" kern="1200"/>
        </a:p>
      </dsp:txBody>
      <dsp:txXfrm>
        <a:off x="6285673" y="1502152"/>
        <a:ext cx="287261" cy="393025"/>
      </dsp:txXfrm>
    </dsp:sp>
    <dsp:sp modelId="{D89A8CAC-EB46-4693-A9F5-A064E8EFDD0C}">
      <dsp:nvSpPr>
        <dsp:cNvPr id="0" name=""/>
        <dsp:cNvSpPr/>
      </dsp:nvSpPr>
      <dsp:spPr>
        <a:xfrm>
          <a:off x="6633053" y="2403890"/>
          <a:ext cx="522293" cy="522293"/>
        </a:xfrm>
        <a:prstGeom prst="downArrow">
          <a:avLst>
            <a:gd name="adj1" fmla="val 55000"/>
            <a:gd name="adj2" fmla="val 45000"/>
          </a:avLst>
        </a:prstGeom>
        <a:solidFill>
          <a:srgbClr val="0070C0">
            <a:alpha val="90000"/>
          </a:srgb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300" kern="1200"/>
        </a:p>
      </dsp:txBody>
      <dsp:txXfrm>
        <a:off x="6750569" y="2403890"/>
        <a:ext cx="287261" cy="393025"/>
      </dsp:txXfrm>
    </dsp:sp>
    <dsp:sp modelId="{7B365600-431D-4308-99D7-92F1861F9C31}">
      <dsp:nvSpPr>
        <dsp:cNvPr id="0" name=""/>
        <dsp:cNvSpPr/>
      </dsp:nvSpPr>
      <dsp:spPr>
        <a:xfrm>
          <a:off x="7097948" y="3327949"/>
          <a:ext cx="522293" cy="522293"/>
        </a:xfrm>
        <a:prstGeom prst="downArrow">
          <a:avLst>
            <a:gd name="adj1" fmla="val 55000"/>
            <a:gd name="adj2" fmla="val 45000"/>
          </a:avLst>
        </a:prstGeom>
        <a:solidFill>
          <a:srgbClr val="0070C0">
            <a:alpha val="90000"/>
          </a:srgb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300" kern="1200"/>
        </a:p>
      </dsp:txBody>
      <dsp:txXfrm>
        <a:off x="7215464" y="3327949"/>
        <a:ext cx="287261" cy="39302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#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pyraLvlNode" val="level"/>
          <dgm:param type="pyraAcctTxNode" val="acctTx"/>
          <dgm:param type="pyraAcctBkgdNode" val="acctBkgd"/>
          <dgm:param type="linDir" val="fromB"/>
          <dgm:param type="txDir" val="fromT"/>
          <dgm:param type="pyraAcctPos" val="aft"/>
          <dgm:param type="pyraAcctTxMar" val="step"/>
        </dgm:alg>
      </dgm:if>
      <dgm:else name="Name3">
        <dgm:alg type="pyra">
          <dgm:param type="pyraLvlNode" val="level"/>
          <dgm:param type="pyraAcctTxNode" val="acctTx"/>
          <dgm:param type="pyraAcctBkgdNode" val="acctBkgd"/>
          <dgm:param type="linDir" val="fromB"/>
          <dgm:param type="txDir" val="fromT"/>
          <dgm:param type="pyraAcctPos" val="bef"/>
          <dgm:param type="pyraAcctTxMar" val="step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#1">
  <dgm:title val=""/>
  <dgm:desc val=""/>
  <dgm:catLst>
    <dgm:cat type="simple" pri="103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B63E80-F3C1-40E1-ADE6-7667B802929F}" type="datetimeFigureOut">
              <a:rPr lang="ru-RU" smtClean="0"/>
              <a:pPr/>
              <a:t>22.04.2024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D8501-3B49-49BD-834F-769B3A01D1A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00178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53154-E84C-41DF-B5DA-EC6BBDAF4A27}" type="datetime1">
              <a:rPr lang="ru-RU" smtClean="0"/>
              <a:pPr/>
              <a:t>22.04.2024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B6EF6-91A9-45D4-90F2-6D7F1684EEAD}" type="datetime1">
              <a:rPr lang="ru-RU" smtClean="0"/>
              <a:pPr/>
              <a:t>22.04.2024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6FB03-7E63-4E96-8E71-64D8AAAA05E5}" type="datetime1">
              <a:rPr lang="ru-RU" smtClean="0"/>
              <a:pPr/>
              <a:t>22.04.2024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10540-5065-4154-B575-25F045956217}" type="datetime1">
              <a:rPr lang="ru-RU" smtClean="0"/>
              <a:pPr/>
              <a:t>22.04.2024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19B64-BEA0-4646-B2DC-9848AD041FF0}" type="datetime1">
              <a:rPr lang="ru-RU" smtClean="0"/>
              <a:pPr/>
              <a:t>22.04.2024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D4C0B-81BA-44B0-9873-B784BFDAA5C9}" type="datetime1">
              <a:rPr lang="ru-RU" smtClean="0"/>
              <a:pPr/>
              <a:t>22.04.2024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93CF4-D6E8-4C91-A0C2-281C5183E81D}" type="datetime1">
              <a:rPr lang="ru-RU" smtClean="0"/>
              <a:pPr/>
              <a:t>22.04.2024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BA916-F477-4046-8D7F-52FEE71D902C}" type="datetime1">
              <a:rPr lang="ru-RU" smtClean="0"/>
              <a:pPr/>
              <a:t>22.04.2024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3FF46-2893-462E-B2F1-225924908D8D}" type="datetime1">
              <a:rPr lang="ru-RU" smtClean="0"/>
              <a:pPr/>
              <a:t>22.04.2024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1411B-D92D-4D4A-AE7C-DA3B657800A4}" type="datetime1">
              <a:rPr lang="ru-RU" smtClean="0"/>
              <a:pPr/>
              <a:t>22.04.2024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F3428-DA13-4CD4-A0C1-213CC02A17F0}" type="datetime1">
              <a:rPr lang="ru-RU" smtClean="0"/>
              <a:pPr/>
              <a:t>22.04.2024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83BC51-48CD-4653-BB47-5F4125556576}" type="datetime1">
              <a:rPr lang="ru-RU" smtClean="0"/>
              <a:pPr/>
              <a:t>22.04.2024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1.png"/><Relationship Id="rId7" Type="http://schemas.openxmlformats.org/officeDocument/2006/relationships/image" Target="../media/image6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1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2.png"/><Relationship Id="rId7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png"/><Relationship Id="rId10" Type="http://schemas.openxmlformats.org/officeDocument/2006/relationships/image" Target="../media/image19.jpeg"/><Relationship Id="rId4" Type="http://schemas.openxmlformats.org/officeDocument/2006/relationships/image" Target="../media/image13.jpeg"/><Relationship Id="rId9" Type="http://schemas.openxmlformats.org/officeDocument/2006/relationships/image" Target="../media/image1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hyperlink" Target="http://magnitnaya-shkola.ru/berezhlivoe-obrazovani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84414" y="179609"/>
            <a:ext cx="3312369" cy="360040"/>
          </a:xfrm>
        </p:spPr>
        <p:txBody>
          <a:bodyPr rtlCol="0">
            <a:noAutofit/>
          </a:bodyPr>
          <a:lstStyle/>
          <a:p>
            <a:pPr algn="just" fontAlgn="auto">
              <a:spcAft>
                <a:spcPts val="0"/>
              </a:spcAft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974904" y="6448251"/>
            <a:ext cx="2133600" cy="365125"/>
          </a:xfrm>
        </p:spPr>
        <p:txBody>
          <a:bodyPr/>
          <a:lstStyle/>
          <a:p>
            <a:fld id="{B19B0651-EE4F-4900-A07F-96A6BFA9D0F0}" type="slidenum">
              <a:rPr lang="ru-RU" sz="1400" smtClean="0"/>
              <a:pPr/>
              <a:t>1</a:t>
            </a:fld>
            <a:endParaRPr lang="ru-RU" sz="1400"/>
          </a:p>
        </p:txBody>
      </p:sp>
      <p:pic>
        <p:nvPicPr>
          <p:cNvPr id="10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843844" y="977313"/>
            <a:ext cx="7624018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МОУ «Магнитная СОШ»</a:t>
            </a:r>
            <a:endParaRPr lang="ru-RU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747168" y="1623363"/>
            <a:ext cx="7624018" cy="150810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ru-RU" sz="2000" b="1" dirty="0"/>
          </a:p>
          <a:p>
            <a:pPr algn="ctr"/>
            <a:r>
              <a:rPr lang="ru-RU" sz="24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Презентация </a:t>
            </a:r>
            <a:r>
              <a:rPr lang="ru-RU" sz="24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защиты проекта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внедрению бережливых технологий в системе образования </a:t>
            </a:r>
          </a:p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Челябинской области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923928" y="5119241"/>
            <a:ext cx="4851575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ru-RU" dirty="0"/>
          </a:p>
          <a:p>
            <a:pPr algn="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Должность руководителя ОО</a:t>
            </a:r>
          </a:p>
          <a:p>
            <a:pPr algn="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Е.М.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Войтова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31999" y="3314548"/>
            <a:ext cx="7624018" cy="13849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«Оптимизация пространства школьной кухни. Организация рабочего места кладовщика»</a:t>
            </a:r>
            <a:endPara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6477" y="6299391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5084" y="497018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2393467" y="6028689"/>
            <a:ext cx="3995863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п. Магнитный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2023г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2</a:t>
            </a:fld>
            <a:endParaRPr lang="ru-RU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444" y="384436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484" y="6237312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Заголовок 1"/>
          <p:cNvSpPr txBox="1"/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rtlCol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908720"/>
            <a:ext cx="8964488" cy="547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548680"/>
            <a:ext cx="8229600" cy="724942"/>
          </a:xfrm>
        </p:spPr>
        <p:txBody>
          <a:bodyPr rtlCol="0">
            <a:no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Челябинская область</a:t>
            </a:r>
            <a:b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КОМАНДА ПРОЕКТА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Содержимое 14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>
            <a:normAutofit/>
          </a:bodyPr>
          <a:lstStyle/>
          <a:p>
            <a:pPr fontAlgn="base"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z="1400" smtClean="0"/>
              <a:pPr/>
              <a:t>3</a:t>
            </a:fld>
            <a:endParaRPr lang="ru-RU" sz="1400"/>
          </a:p>
        </p:txBody>
      </p:sp>
      <p:pic>
        <p:nvPicPr>
          <p:cNvPr id="10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6477" y="6299391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88640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698" name="Picture 2" descr="http://magnitnaya-shkola.ru/images/stories/voytova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27405" y="1628775"/>
            <a:ext cx="1890395" cy="2218055"/>
          </a:xfrm>
          <a:prstGeom prst="rect">
            <a:avLst/>
          </a:prstGeom>
          <a:noFill/>
        </p:spPr>
      </p:pic>
      <p:pic>
        <p:nvPicPr>
          <p:cNvPr id="4" name="Изображение 3" descr="IMG-20200521-WA0042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275965" y="1557020"/>
            <a:ext cx="1597025" cy="2291080"/>
          </a:xfrm>
          <a:prstGeom prst="rect">
            <a:avLst/>
          </a:prstGeom>
        </p:spPr>
      </p:pic>
      <p:pic>
        <p:nvPicPr>
          <p:cNvPr id="5" name="Изображение 4" descr="IMG-20240422-WA0000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181600" y="1557020"/>
            <a:ext cx="1386205" cy="2320925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117215" y="4076065"/>
            <a:ext cx="1728470" cy="1024255"/>
          </a:xfrm>
          <a:prstGeom prst="rect">
            <a:avLst/>
          </a:prstGeom>
        </p:spPr>
        <p:style>
          <a:lnRef idx="0">
            <a:srgbClr val="FFFFFF"/>
          </a:lnRef>
          <a:fillRef idx="2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en-US" sz="1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Зайцева Е.В., заместитель директора по безопасности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827405" y="4076700"/>
            <a:ext cx="1818640" cy="1023620"/>
          </a:xfrm>
          <a:prstGeom prst="rect">
            <a:avLst/>
          </a:prstGeom>
        </p:spPr>
        <p:style>
          <a:lnRef idx="0">
            <a:srgbClr val="FFFFFF"/>
          </a:lnRef>
          <a:fillRef idx="2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en-US" sz="1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Войтова Е.М., директор МОУ «Магнитная СОШ»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061585" y="4077335"/>
            <a:ext cx="1670685" cy="1022985"/>
          </a:xfrm>
          <a:prstGeom prst="rect">
            <a:avLst/>
          </a:prstGeom>
        </p:spPr>
        <p:style>
          <a:lnRef idx="0">
            <a:srgbClr val="FFFFFF"/>
          </a:lnRef>
          <a:fillRef idx="2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en-US" sz="1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Бобрук Н.В., заместитель директора по АХЧ</a:t>
            </a:r>
          </a:p>
        </p:txBody>
      </p:sp>
      <p:pic>
        <p:nvPicPr>
          <p:cNvPr id="11" name="Изображение 10" descr="IMG-20240422-WA0002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875780" y="1576070"/>
            <a:ext cx="1791970" cy="227393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2" name="Прямоугольник 11"/>
          <p:cNvSpPr/>
          <p:nvPr>
            <p:custDataLst>
              <p:tags r:id="rId1"/>
            </p:custDataLst>
          </p:nvPr>
        </p:nvSpPr>
        <p:spPr>
          <a:xfrm>
            <a:off x="7019925" y="4077335"/>
            <a:ext cx="1670685" cy="1034415"/>
          </a:xfrm>
          <a:prstGeom prst="rect">
            <a:avLst/>
          </a:prstGeom>
        </p:spPr>
        <p:style>
          <a:lnRef idx="0">
            <a:srgbClr val="FFFFFF"/>
          </a:lnRef>
          <a:fillRef idx="2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en-US" sz="16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Лозяная М.С., кладовщик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836712"/>
            <a:ext cx="8229600" cy="724942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Содержимое 14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832648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Обоснование выбора проекта</a:t>
            </a:r>
          </a:p>
          <a:p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Ключевой риск: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нерациональное использование пространства  кухни МОУ «Магнитная СОШ», холодильное оборудование не имеет отдельного помещения, несоответствие условий труда на рабочем месте кладовщика;</a:t>
            </a:r>
          </a:p>
          <a:p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Последствия: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загромождение рабочего пространства кухни; температурный и световой режим на рабочем месте кладовщика может привести к причинению вреда здоровью работника;</a:t>
            </a:r>
          </a:p>
          <a:p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Причина возникновения: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отсутствие помещений для холодильного оборудования, отсутствие рабочего места кладовщика, соответствующего условиям труда;</a:t>
            </a:r>
          </a:p>
          <a:p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Ценность для заказчика: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оптимизация рабочего пространства кухни, улучшение условий труда работников;</a:t>
            </a:r>
          </a:p>
          <a:p>
            <a:pPr fontAlgn="base">
              <a:buNone/>
            </a:pPr>
            <a:r>
              <a:rPr lang="ru-RU" sz="22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Ключевые события проекта </a:t>
            </a:r>
            <a:endParaRPr lang="ru-RU" sz="2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Старт проекта -    06.03. 2023г.</a:t>
            </a:r>
          </a:p>
          <a:p>
            <a:pPr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Диагностика и разработка целевого состояния процесса –   06.03-10.03.2023г</a:t>
            </a:r>
          </a:p>
          <a:p>
            <a:pPr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разработка текущей карты процесса-   13.03-17.03.2023г</a:t>
            </a:r>
          </a:p>
          <a:p>
            <a:pPr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анализ и оценка текущего состояния процесса –   20.03.-24.03.2023г</a:t>
            </a:r>
          </a:p>
          <a:p>
            <a:pPr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разработка целевой карты процесса -     20.03.-24.03.2023г</a:t>
            </a:r>
          </a:p>
          <a:p>
            <a:pPr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разработка «дорожной карты» реализации проекта  - 20.03.-24.03.2023г</a:t>
            </a:r>
          </a:p>
          <a:p>
            <a:pPr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Установочное совещание по защите подходов оптимизации  </a:t>
            </a:r>
          </a:p>
          <a:p>
            <a:pPr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Внедрение улучшений –  27.03.2023г -26.05.2023г.</a:t>
            </a:r>
          </a:p>
          <a:p>
            <a:pPr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 Анализ и оценка достижения целевых показателей проекта –  29.05.2023г</a:t>
            </a:r>
          </a:p>
          <a:p>
            <a:pPr fontAlgn="base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6. Защита отчетной презентации и закрытие проекта -   31.05.2023г</a:t>
            </a:r>
          </a:p>
          <a:p>
            <a:endParaRPr lang="ru-RU" sz="16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z="1400" smtClean="0"/>
              <a:pPr/>
              <a:t>4</a:t>
            </a:fld>
            <a:endParaRPr lang="ru-RU" sz="1400"/>
          </a:p>
        </p:txBody>
      </p:sp>
      <p:pic>
        <p:nvPicPr>
          <p:cNvPr id="10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6477" y="6299391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88640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/>
              <a:t>Процесс до и после оптимизации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Приказ об открытии проекта</a:t>
            </a:r>
          </a:p>
          <a:p>
            <a:r>
              <a:rPr lang="ru-RU" dirty="0" smtClean="0"/>
              <a:t>Презентация</a:t>
            </a:r>
          </a:p>
          <a:p>
            <a:r>
              <a:rPr lang="ru-RU" dirty="0" smtClean="0"/>
              <a:t>Утвержденный план мероприятий</a:t>
            </a:r>
          </a:p>
          <a:p>
            <a:r>
              <a:rPr lang="ru-RU" dirty="0" smtClean="0"/>
              <a:t>Подписанный протокол закрытия проекта</a:t>
            </a:r>
          </a:p>
          <a:p>
            <a:r>
              <a:rPr lang="ru-RU" dirty="0" smtClean="0"/>
              <a:t>Презентация закрытия проекта</a:t>
            </a:r>
          </a:p>
          <a:p>
            <a:r>
              <a:rPr lang="ru-RU" dirty="0" smtClean="0"/>
              <a:t>Страница Бережливое образование на сайте ОО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5</a:t>
            </a:fld>
            <a:endParaRPr lang="ru-RU"/>
          </a:p>
        </p:txBody>
      </p:sp>
      <p:pic>
        <p:nvPicPr>
          <p:cNvPr id="5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88640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6477" y="6299391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78804" y="1268760"/>
            <a:ext cx="1533333" cy="1533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Прямоугольник 70"/>
          <p:cNvSpPr/>
          <p:nvPr/>
        </p:nvSpPr>
        <p:spPr>
          <a:xfrm>
            <a:off x="889166" y="1143000"/>
            <a:ext cx="642937" cy="360363"/>
          </a:xfrm>
          <a:prstGeom prst="rect">
            <a:avLst/>
          </a:prstGeom>
          <a:solidFill>
            <a:srgbClr val="9EE0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rgbClr val="002060"/>
                </a:solidFill>
              </a:rPr>
              <a:t>ШАГ 1</a:t>
            </a:r>
            <a:r>
              <a:rPr lang="ru-RU" sz="1200" b="1" dirty="0"/>
              <a:t> </a:t>
            </a:r>
          </a:p>
        </p:txBody>
      </p:sp>
      <p:sp>
        <p:nvSpPr>
          <p:cNvPr id="63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643938" y="6500813"/>
            <a:ext cx="347662" cy="285750"/>
          </a:xfrm>
        </p:spPr>
        <p:txBody>
          <a:bodyPr/>
          <a:lstStyle/>
          <a:p>
            <a:pPr algn="ctr">
              <a:defRPr/>
            </a:pPr>
            <a:fld id="{2AD4DEC4-E446-475C-A333-F6C77385E2A3}" type="slidenum">
              <a:rPr lang="ru-RU" b="1">
                <a:solidFill>
                  <a:schemeClr val="accent5">
                    <a:lumMod val="50000"/>
                  </a:schemeClr>
                </a:solidFill>
              </a:rPr>
              <a:pPr algn="ctr">
                <a:defRPr/>
              </a:pPr>
              <a:t>6</a:t>
            </a:fld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7" name="Стрелка вправо 16"/>
          <p:cNvSpPr/>
          <p:nvPr/>
        </p:nvSpPr>
        <p:spPr>
          <a:xfrm>
            <a:off x="2326838" y="3861048"/>
            <a:ext cx="342622" cy="377212"/>
          </a:xfrm>
          <a:prstGeom prst="rightArrow">
            <a:avLst>
              <a:gd name="adj1" fmla="val 50000"/>
              <a:gd name="adj2" fmla="val 35301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5379" name="TextBox 48"/>
          <p:cNvSpPr txBox="1">
            <a:spLocks noChangeArrowheads="1"/>
          </p:cNvSpPr>
          <p:nvPr/>
        </p:nvSpPr>
        <p:spPr bwMode="auto">
          <a:xfrm>
            <a:off x="250825" y="6500813"/>
            <a:ext cx="4608513" cy="33855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Время протекания процесса – …. мин. </a:t>
            </a:r>
          </a:p>
        </p:txBody>
      </p:sp>
      <p:graphicFrame>
        <p:nvGraphicFramePr>
          <p:cNvPr id="64" name="Таблица 63"/>
          <p:cNvGraphicFramePr>
            <a:graphicFrameLocks noGrp="1"/>
          </p:cNvGraphicFramePr>
          <p:nvPr/>
        </p:nvGraphicFramePr>
        <p:xfrm>
          <a:off x="483844" y="1603534"/>
          <a:ext cx="1751856" cy="1169527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751856"/>
              </a:tblGrid>
              <a:tr h="27648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Участник процесса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</a:tr>
              <a:tr h="496807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defRPr/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Производимое действие</a:t>
                      </a:r>
                    </a:p>
                  </a:txBody>
                  <a:tcPr>
                    <a:solidFill>
                      <a:srgbClr val="9EE0FE">
                        <a:alpha val="40000"/>
                      </a:srgbClr>
                    </a:solidFill>
                  </a:tcPr>
                </a:tc>
              </a:tr>
              <a:tr h="361606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Параметры</a:t>
                      </a:r>
                      <a:r>
                        <a:rPr lang="ru-RU" sz="1000" baseline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шага</a:t>
                      </a:r>
                    </a:p>
                    <a:p>
                      <a:pPr algn="ctr"/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мин.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9" name="Таблица 88"/>
          <p:cNvGraphicFramePr>
            <a:graphicFrameLocks noGrp="1"/>
          </p:cNvGraphicFramePr>
          <p:nvPr/>
        </p:nvGraphicFramePr>
        <p:xfrm>
          <a:off x="4886178" y="5071122"/>
          <a:ext cx="3928268" cy="1554444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3928268"/>
              </a:tblGrid>
              <a:tr h="1413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ru-RU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1402" marR="91402" marT="45717" marB="45717"/>
                </a:tc>
              </a:tr>
              <a:tr h="1413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ru-RU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L="91402" marR="91402" marT="45717" marB="45717"/>
                </a:tc>
              </a:tr>
              <a:tr h="1413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ru-RU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L="91402" marR="91402" marT="45717" marB="45717"/>
                </a:tc>
              </a:tr>
              <a:tr h="1413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ru-RU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L="91402" marR="91402" marT="45717" marB="45717"/>
                </a:tc>
              </a:tr>
              <a:tr h="1413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ru-RU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L="91402" marR="91402" marT="45717" marB="45717"/>
                </a:tc>
              </a:tr>
              <a:tr h="1413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altLang="ru-RU"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02" marR="91402" marT="45717" marB="45717"/>
                </a:tc>
              </a:tr>
            </a:tbl>
          </a:graphicData>
        </a:graphic>
      </p:graphicFrame>
      <p:sp>
        <p:nvSpPr>
          <p:cNvPr id="61" name="Прямоугольник 60"/>
          <p:cNvSpPr/>
          <p:nvPr/>
        </p:nvSpPr>
        <p:spPr>
          <a:xfrm>
            <a:off x="142875" y="1501631"/>
            <a:ext cx="231794" cy="1373335"/>
          </a:xfrm>
          <a:prstGeom prst="rect">
            <a:avLst/>
          </a:prstGeom>
          <a:solidFill>
            <a:srgbClr val="0070C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/>
              <a:t>ВХОД</a:t>
            </a:r>
          </a:p>
        </p:txBody>
      </p:sp>
      <p:sp>
        <p:nvSpPr>
          <p:cNvPr id="62" name="Прямоугольник 61"/>
          <p:cNvSpPr/>
          <p:nvPr/>
        </p:nvSpPr>
        <p:spPr>
          <a:xfrm>
            <a:off x="4500562" y="4968296"/>
            <a:ext cx="288032" cy="1512168"/>
          </a:xfrm>
          <a:prstGeom prst="rect">
            <a:avLst/>
          </a:prstGeom>
          <a:solidFill>
            <a:srgbClr val="0070C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/>
              <a:t>ВЫХОД</a:t>
            </a:r>
          </a:p>
        </p:txBody>
      </p:sp>
      <p:sp>
        <p:nvSpPr>
          <p:cNvPr id="15406" name="Прямоугольник 54"/>
          <p:cNvSpPr>
            <a:spLocks noChangeArrowheads="1"/>
          </p:cNvSpPr>
          <p:nvPr/>
        </p:nvSpPr>
        <p:spPr bwMode="auto">
          <a:xfrm>
            <a:off x="5437801" y="4692794"/>
            <a:ext cx="3457575" cy="3079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ПРОБЛЕМЫ:</a:t>
            </a:r>
          </a:p>
        </p:txBody>
      </p:sp>
      <p:sp>
        <p:nvSpPr>
          <p:cNvPr id="70" name="Пятно 1 60"/>
          <p:cNvSpPr/>
          <p:nvPr/>
        </p:nvSpPr>
        <p:spPr>
          <a:xfrm>
            <a:off x="2094485" y="1152667"/>
            <a:ext cx="646113" cy="504825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800" b="1" dirty="0">
                <a:solidFill>
                  <a:schemeClr val="bg1"/>
                </a:solidFill>
                <a:cs typeface="Arial" panose="020B0604020202020204" pitchFamily="34" charset="0"/>
              </a:rPr>
              <a:t>1</a:t>
            </a:r>
          </a:p>
        </p:txBody>
      </p:sp>
      <p:sp>
        <p:nvSpPr>
          <p:cNvPr id="84" name="Пятно 1 60"/>
          <p:cNvSpPr/>
          <p:nvPr/>
        </p:nvSpPr>
        <p:spPr>
          <a:xfrm>
            <a:off x="8249263" y="1111104"/>
            <a:ext cx="646113" cy="504825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800" b="1" dirty="0">
                <a:solidFill>
                  <a:schemeClr val="bg1"/>
                </a:solidFill>
                <a:cs typeface="Arial" panose="020B0604020202020204" pitchFamily="34" charset="0"/>
              </a:rPr>
              <a:t>3</a:t>
            </a:r>
          </a:p>
        </p:txBody>
      </p:sp>
      <p:sp>
        <p:nvSpPr>
          <p:cNvPr id="97" name="Пятно 1 60"/>
          <p:cNvSpPr/>
          <p:nvPr/>
        </p:nvSpPr>
        <p:spPr>
          <a:xfrm>
            <a:off x="2232024" y="4644086"/>
            <a:ext cx="646113" cy="504825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800" b="1" dirty="0">
                <a:solidFill>
                  <a:schemeClr val="bg1"/>
                </a:solidFill>
                <a:cs typeface="Arial" panose="020B0604020202020204" pitchFamily="34" charset="0"/>
              </a:rPr>
              <a:t>5</a:t>
            </a:r>
          </a:p>
          <a:p>
            <a:pPr algn="ctr">
              <a:defRPr/>
            </a:pPr>
            <a:endParaRPr lang="ru-RU" sz="8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102" name="Пятно 1 60"/>
          <p:cNvSpPr/>
          <p:nvPr/>
        </p:nvSpPr>
        <p:spPr>
          <a:xfrm>
            <a:off x="4321174" y="2881766"/>
            <a:ext cx="644525" cy="504825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800" b="1" dirty="0">
                <a:solidFill>
                  <a:schemeClr val="bg1"/>
                </a:solidFill>
                <a:cs typeface="Arial" panose="020B0604020202020204" pitchFamily="34" charset="0"/>
              </a:rPr>
              <a:t>4</a:t>
            </a:r>
          </a:p>
        </p:txBody>
      </p:sp>
      <p:sp>
        <p:nvSpPr>
          <p:cNvPr id="104" name="Пятно 1 60"/>
          <p:cNvSpPr/>
          <p:nvPr/>
        </p:nvSpPr>
        <p:spPr>
          <a:xfrm>
            <a:off x="4396783" y="1104697"/>
            <a:ext cx="646112" cy="504825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800" b="1" dirty="0">
                <a:solidFill>
                  <a:schemeClr val="bg1"/>
                </a:solidFill>
                <a:cs typeface="Arial" panose="020B0604020202020204" pitchFamily="34" charset="0"/>
              </a:rPr>
              <a:t>2</a:t>
            </a:r>
          </a:p>
        </p:txBody>
      </p:sp>
      <p:pic>
        <p:nvPicPr>
          <p:cNvPr id="5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4514" y="357188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7" name="Заголовок 1"/>
          <p:cNvSpPr txBox="1"/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" name="Прямоугольник 5"/>
          <p:cNvSpPr>
            <a:spLocks noChangeArrowheads="1"/>
          </p:cNvSpPr>
          <p:nvPr/>
        </p:nvSpPr>
        <p:spPr bwMode="auto">
          <a:xfrm>
            <a:off x="197767" y="465221"/>
            <a:ext cx="8893621" cy="80021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Карта текущего состояния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процесса </a:t>
            </a:r>
          </a:p>
          <a:p>
            <a:pPr algn="ctr"/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«Оптимизация пространства школьной кухни. Организация рабочего места </a:t>
            </a:r>
            <a:r>
              <a:rPr lang="ru-RU" sz="1400" b="1" dirty="0" smtClean="0"/>
              <a:t>кладовщика»</a:t>
            </a:r>
            <a:endParaRPr lang="ru-RU" sz="1400" dirty="0" smtClean="0"/>
          </a:p>
          <a:p>
            <a:pPr algn="ctr"/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9" name="Таблица 98"/>
          <p:cNvGraphicFramePr>
            <a:graphicFrameLocks noGrp="1"/>
          </p:cNvGraphicFramePr>
          <p:nvPr/>
        </p:nvGraphicFramePr>
        <p:xfrm>
          <a:off x="2740598" y="1603534"/>
          <a:ext cx="1751856" cy="1169527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751856"/>
              </a:tblGrid>
              <a:tr h="27648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1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</a:tr>
              <a:tr h="496807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defRPr/>
                      </a:pPr>
                      <a:endParaRPr lang="ru-RU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9EE0FE">
                        <a:alpha val="40000"/>
                      </a:srgbClr>
                    </a:solidFill>
                  </a:tcPr>
                </a:tc>
              </a:tr>
              <a:tr h="361606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Параметры</a:t>
                      </a:r>
                      <a:r>
                        <a:rPr lang="ru-RU" sz="1000" baseline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шага</a:t>
                      </a:r>
                    </a:p>
                    <a:p>
                      <a:pPr algn="ctr"/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мин.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0" name="Таблица 99"/>
          <p:cNvGraphicFramePr>
            <a:graphicFrameLocks noGrp="1"/>
          </p:cNvGraphicFramePr>
          <p:nvPr/>
        </p:nvGraphicFramePr>
        <p:xfrm>
          <a:off x="4889426" y="1603534"/>
          <a:ext cx="1751856" cy="1169527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751856"/>
              </a:tblGrid>
              <a:tr h="27648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1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</a:tr>
              <a:tr h="496807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defRPr/>
                      </a:pPr>
                      <a:endParaRPr lang="ru-RU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9EE0FE">
                        <a:alpha val="40000"/>
                      </a:srgbClr>
                    </a:solidFill>
                  </a:tcPr>
                </a:tc>
              </a:tr>
              <a:tr h="361606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Параметры</a:t>
                      </a:r>
                      <a:r>
                        <a:rPr lang="ru-RU" sz="1000" baseline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шага</a:t>
                      </a:r>
                    </a:p>
                    <a:p>
                      <a:pPr algn="ctr"/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мин.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1" name="Таблица 100"/>
          <p:cNvGraphicFramePr>
            <a:graphicFrameLocks noGrp="1"/>
          </p:cNvGraphicFramePr>
          <p:nvPr/>
        </p:nvGraphicFramePr>
        <p:xfrm>
          <a:off x="6985306" y="1643238"/>
          <a:ext cx="1751856" cy="1169527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751856"/>
              </a:tblGrid>
              <a:tr h="27648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1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</a:tr>
              <a:tr h="496807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defRPr/>
                      </a:pPr>
                      <a:endParaRPr lang="ru-RU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9EE0FE">
                        <a:alpha val="40000"/>
                      </a:srgbClr>
                    </a:solidFill>
                  </a:tcPr>
                </a:tc>
              </a:tr>
              <a:tr h="361606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Параметры</a:t>
                      </a:r>
                      <a:r>
                        <a:rPr lang="ru-RU" sz="1000" baseline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шага</a:t>
                      </a:r>
                    </a:p>
                    <a:p>
                      <a:pPr algn="ctr"/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мин.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3" name="Таблица 102"/>
          <p:cNvGraphicFramePr>
            <a:graphicFrameLocks noGrp="1"/>
          </p:cNvGraphicFramePr>
          <p:nvPr/>
        </p:nvGraphicFramePr>
        <p:xfrm>
          <a:off x="411154" y="3419947"/>
          <a:ext cx="1751856" cy="1169527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751856"/>
              </a:tblGrid>
              <a:tr h="27648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1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</a:tr>
              <a:tr h="496807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defRPr/>
                      </a:pPr>
                      <a:endParaRPr lang="ru-RU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9EE0FE">
                        <a:alpha val="40000"/>
                      </a:srgbClr>
                    </a:solidFill>
                  </a:tcPr>
                </a:tc>
              </a:tr>
              <a:tr h="361606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Параметры</a:t>
                      </a:r>
                      <a:r>
                        <a:rPr lang="ru-RU" sz="1000" baseline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шага</a:t>
                      </a:r>
                    </a:p>
                    <a:p>
                      <a:pPr algn="ctr"/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мин.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5" name="Таблица 104"/>
          <p:cNvGraphicFramePr>
            <a:graphicFrameLocks noGrp="1"/>
          </p:cNvGraphicFramePr>
          <p:nvPr/>
        </p:nvGraphicFramePr>
        <p:xfrm>
          <a:off x="2748706" y="3424705"/>
          <a:ext cx="1751856" cy="1169527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751856"/>
              </a:tblGrid>
              <a:tr h="27648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1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</a:tr>
              <a:tr h="496807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defRPr/>
                      </a:pPr>
                      <a:endParaRPr lang="ru-RU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9EE0FE">
                        <a:alpha val="40000"/>
                      </a:srgbClr>
                    </a:solidFill>
                  </a:tcPr>
                </a:tc>
              </a:tr>
              <a:tr h="361606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Параметры</a:t>
                      </a:r>
                      <a:r>
                        <a:rPr lang="ru-RU" sz="1000" baseline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шага</a:t>
                      </a:r>
                    </a:p>
                    <a:p>
                      <a:pPr algn="ctr"/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мин.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6" name="Таблица 105"/>
          <p:cNvGraphicFramePr>
            <a:graphicFrameLocks noGrp="1"/>
          </p:cNvGraphicFramePr>
          <p:nvPr/>
        </p:nvGraphicFramePr>
        <p:xfrm>
          <a:off x="4921575" y="3424705"/>
          <a:ext cx="1751856" cy="1169527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751856"/>
              </a:tblGrid>
              <a:tr h="27648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1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</a:tr>
              <a:tr h="496807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defRPr/>
                      </a:pPr>
                      <a:endParaRPr lang="ru-RU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9EE0FE">
                        <a:alpha val="40000"/>
                      </a:srgbClr>
                    </a:solidFill>
                  </a:tcPr>
                </a:tc>
              </a:tr>
              <a:tr h="361606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Параметры</a:t>
                      </a:r>
                      <a:r>
                        <a:rPr lang="ru-RU" sz="1000" baseline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шага</a:t>
                      </a:r>
                    </a:p>
                    <a:p>
                      <a:pPr algn="ctr"/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мин.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7" name="Таблица 106"/>
          <p:cNvGraphicFramePr>
            <a:graphicFrameLocks noGrp="1"/>
          </p:cNvGraphicFramePr>
          <p:nvPr/>
        </p:nvGraphicFramePr>
        <p:xfrm>
          <a:off x="6985306" y="3442105"/>
          <a:ext cx="1751856" cy="1152127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751856"/>
              </a:tblGrid>
              <a:tr h="17666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1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</a:tr>
              <a:tr h="496807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defRPr/>
                      </a:pPr>
                      <a:endParaRPr lang="ru-RU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9EE0FE">
                        <a:alpha val="40000"/>
                      </a:srgbClr>
                    </a:solidFill>
                  </a:tcPr>
                </a:tc>
              </a:tr>
              <a:tr h="361606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Параметры</a:t>
                      </a:r>
                      <a:r>
                        <a:rPr lang="ru-RU" sz="1000" baseline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шага</a:t>
                      </a:r>
                    </a:p>
                    <a:p>
                      <a:pPr algn="ctr"/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мин.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8" name="Таблица 107"/>
          <p:cNvGraphicFramePr>
            <a:graphicFrameLocks noGrp="1"/>
          </p:cNvGraphicFramePr>
          <p:nvPr/>
        </p:nvGraphicFramePr>
        <p:xfrm>
          <a:off x="483844" y="5187571"/>
          <a:ext cx="1751856" cy="1152127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751856"/>
              </a:tblGrid>
              <a:tr h="17666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1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</a:tr>
              <a:tr h="496807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defRPr/>
                      </a:pPr>
                      <a:endParaRPr lang="ru-RU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9EE0FE">
                        <a:alpha val="40000"/>
                      </a:srgbClr>
                    </a:solidFill>
                  </a:tcPr>
                </a:tc>
              </a:tr>
              <a:tr h="361606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Параметры</a:t>
                      </a:r>
                      <a:r>
                        <a:rPr lang="ru-RU" sz="1000" baseline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шага</a:t>
                      </a:r>
                    </a:p>
                    <a:p>
                      <a:pPr algn="ctr"/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мин.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9" name="Таблица 108"/>
          <p:cNvGraphicFramePr>
            <a:graphicFrameLocks noGrp="1"/>
          </p:cNvGraphicFramePr>
          <p:nvPr/>
        </p:nvGraphicFramePr>
        <p:xfrm>
          <a:off x="2573274" y="5259087"/>
          <a:ext cx="1751856" cy="1152127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751856"/>
              </a:tblGrid>
              <a:tr h="17666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1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</a:tr>
              <a:tr h="496807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defRPr/>
                      </a:pPr>
                      <a:endParaRPr lang="ru-RU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9EE0FE">
                        <a:alpha val="40000"/>
                      </a:srgbClr>
                    </a:solidFill>
                  </a:tcPr>
                </a:tc>
              </a:tr>
              <a:tr h="361606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Параметры</a:t>
                      </a:r>
                      <a:r>
                        <a:rPr lang="ru-RU" sz="1000" baseline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шага</a:t>
                      </a:r>
                    </a:p>
                    <a:p>
                      <a:pPr algn="ctr"/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мин.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</a:tr>
            </a:tbl>
          </a:graphicData>
        </a:graphic>
      </p:graphicFrame>
      <p:sp>
        <p:nvSpPr>
          <p:cNvPr id="110" name="Прямоугольник 109"/>
          <p:cNvSpPr/>
          <p:nvPr/>
        </p:nvSpPr>
        <p:spPr>
          <a:xfrm>
            <a:off x="3275856" y="1122217"/>
            <a:ext cx="642937" cy="360363"/>
          </a:xfrm>
          <a:prstGeom prst="rect">
            <a:avLst/>
          </a:prstGeom>
          <a:solidFill>
            <a:srgbClr val="9EE0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rgbClr val="002060"/>
                </a:solidFill>
              </a:rPr>
              <a:t>ШАГ 2</a:t>
            </a:r>
            <a:r>
              <a:rPr lang="ru-RU" sz="1200" b="1" dirty="0"/>
              <a:t> </a:t>
            </a:r>
          </a:p>
        </p:txBody>
      </p:sp>
      <p:sp>
        <p:nvSpPr>
          <p:cNvPr id="111" name="Прямоугольник 110"/>
          <p:cNvSpPr/>
          <p:nvPr/>
        </p:nvSpPr>
        <p:spPr>
          <a:xfrm>
            <a:off x="5469036" y="1104697"/>
            <a:ext cx="642937" cy="360363"/>
          </a:xfrm>
          <a:prstGeom prst="rect">
            <a:avLst/>
          </a:prstGeom>
          <a:solidFill>
            <a:srgbClr val="9EE0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rgbClr val="002060"/>
                </a:solidFill>
              </a:rPr>
              <a:t>ШАГ 3</a:t>
            </a:r>
            <a:r>
              <a:rPr lang="ru-RU" sz="1200" b="1" dirty="0"/>
              <a:t> </a:t>
            </a:r>
          </a:p>
        </p:txBody>
      </p:sp>
      <p:sp>
        <p:nvSpPr>
          <p:cNvPr id="112" name="Прямоугольник 111"/>
          <p:cNvSpPr/>
          <p:nvPr/>
        </p:nvSpPr>
        <p:spPr>
          <a:xfrm>
            <a:off x="7520770" y="1134413"/>
            <a:ext cx="642937" cy="360363"/>
          </a:xfrm>
          <a:prstGeom prst="rect">
            <a:avLst/>
          </a:prstGeom>
          <a:solidFill>
            <a:srgbClr val="9EE0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rgbClr val="002060"/>
                </a:solidFill>
              </a:rPr>
              <a:t>ШАГ4</a:t>
            </a:r>
            <a:r>
              <a:rPr lang="ru-RU" sz="1200" b="1" dirty="0"/>
              <a:t> </a:t>
            </a:r>
          </a:p>
        </p:txBody>
      </p:sp>
      <p:sp>
        <p:nvSpPr>
          <p:cNvPr id="113" name="Прямоугольник 112"/>
          <p:cNvSpPr/>
          <p:nvPr/>
        </p:nvSpPr>
        <p:spPr>
          <a:xfrm>
            <a:off x="1041565" y="2996952"/>
            <a:ext cx="642937" cy="360363"/>
          </a:xfrm>
          <a:prstGeom prst="rect">
            <a:avLst/>
          </a:prstGeom>
          <a:solidFill>
            <a:srgbClr val="9EE0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rgbClr val="002060"/>
                </a:solidFill>
              </a:rPr>
              <a:t>ШАГ 5</a:t>
            </a:r>
            <a:r>
              <a:rPr lang="ru-RU" sz="1200" b="1" dirty="0"/>
              <a:t> </a:t>
            </a:r>
          </a:p>
        </p:txBody>
      </p:sp>
      <p:sp>
        <p:nvSpPr>
          <p:cNvPr id="114" name="Прямоугольник 113"/>
          <p:cNvSpPr/>
          <p:nvPr/>
        </p:nvSpPr>
        <p:spPr>
          <a:xfrm>
            <a:off x="3275856" y="3001322"/>
            <a:ext cx="642937" cy="360363"/>
          </a:xfrm>
          <a:prstGeom prst="rect">
            <a:avLst/>
          </a:prstGeom>
          <a:solidFill>
            <a:srgbClr val="9EE0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rgbClr val="002060"/>
                </a:solidFill>
              </a:rPr>
              <a:t>ШАГ 6</a:t>
            </a:r>
            <a:r>
              <a:rPr lang="ru-RU" sz="1200" b="1" dirty="0"/>
              <a:t> </a:t>
            </a:r>
          </a:p>
        </p:txBody>
      </p:sp>
      <p:sp>
        <p:nvSpPr>
          <p:cNvPr id="115" name="Прямоугольник 114"/>
          <p:cNvSpPr/>
          <p:nvPr/>
        </p:nvSpPr>
        <p:spPr>
          <a:xfrm>
            <a:off x="5562186" y="3001322"/>
            <a:ext cx="642937" cy="360363"/>
          </a:xfrm>
          <a:prstGeom prst="rect">
            <a:avLst/>
          </a:prstGeom>
          <a:solidFill>
            <a:srgbClr val="9EE0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rgbClr val="002060"/>
                </a:solidFill>
              </a:rPr>
              <a:t>ШАГ 7</a:t>
            </a:r>
            <a:r>
              <a:rPr lang="ru-RU" sz="1200" b="1" dirty="0"/>
              <a:t> </a:t>
            </a:r>
          </a:p>
        </p:txBody>
      </p:sp>
      <p:sp>
        <p:nvSpPr>
          <p:cNvPr id="116" name="Прямоугольник 115"/>
          <p:cNvSpPr/>
          <p:nvPr/>
        </p:nvSpPr>
        <p:spPr>
          <a:xfrm>
            <a:off x="7520770" y="2996952"/>
            <a:ext cx="642937" cy="360363"/>
          </a:xfrm>
          <a:prstGeom prst="rect">
            <a:avLst/>
          </a:prstGeom>
          <a:solidFill>
            <a:srgbClr val="9EE0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rgbClr val="002060"/>
                </a:solidFill>
              </a:rPr>
              <a:t>ШАГ 8</a:t>
            </a:r>
            <a:r>
              <a:rPr lang="ru-RU" sz="1200" b="1" dirty="0"/>
              <a:t> </a:t>
            </a:r>
          </a:p>
        </p:txBody>
      </p:sp>
      <p:sp>
        <p:nvSpPr>
          <p:cNvPr id="117" name="Прямоугольник 116"/>
          <p:cNvSpPr/>
          <p:nvPr/>
        </p:nvSpPr>
        <p:spPr>
          <a:xfrm>
            <a:off x="1041565" y="4716318"/>
            <a:ext cx="642937" cy="360363"/>
          </a:xfrm>
          <a:prstGeom prst="rect">
            <a:avLst/>
          </a:prstGeom>
          <a:solidFill>
            <a:srgbClr val="9EE0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rgbClr val="002060"/>
                </a:solidFill>
              </a:rPr>
              <a:t>ШАГ 9</a:t>
            </a:r>
            <a:r>
              <a:rPr lang="ru-RU" sz="1200" b="1" dirty="0"/>
              <a:t> </a:t>
            </a:r>
          </a:p>
        </p:txBody>
      </p:sp>
      <p:sp>
        <p:nvSpPr>
          <p:cNvPr id="118" name="Прямоугольник 117"/>
          <p:cNvSpPr/>
          <p:nvPr/>
        </p:nvSpPr>
        <p:spPr>
          <a:xfrm>
            <a:off x="3275855" y="4788114"/>
            <a:ext cx="720081" cy="360363"/>
          </a:xfrm>
          <a:prstGeom prst="rect">
            <a:avLst/>
          </a:prstGeom>
          <a:solidFill>
            <a:srgbClr val="9EE0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rgbClr val="002060"/>
                </a:solidFill>
              </a:rPr>
              <a:t>ШАГ 10</a:t>
            </a:r>
            <a:r>
              <a:rPr lang="ru-RU" sz="1200" b="1" dirty="0"/>
              <a:t> </a:t>
            </a:r>
          </a:p>
        </p:txBody>
      </p:sp>
      <p:sp>
        <p:nvSpPr>
          <p:cNvPr id="119" name="Стрелка вправо 118"/>
          <p:cNvSpPr/>
          <p:nvPr/>
        </p:nvSpPr>
        <p:spPr>
          <a:xfrm>
            <a:off x="4548528" y="1999692"/>
            <a:ext cx="342622" cy="377212"/>
          </a:xfrm>
          <a:prstGeom prst="rightArrow">
            <a:avLst>
              <a:gd name="adj1" fmla="val 50000"/>
              <a:gd name="adj2" fmla="val 35301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0" name="Стрелка вправо 119"/>
          <p:cNvSpPr/>
          <p:nvPr/>
        </p:nvSpPr>
        <p:spPr>
          <a:xfrm>
            <a:off x="6679001" y="1999692"/>
            <a:ext cx="342622" cy="377212"/>
          </a:xfrm>
          <a:prstGeom prst="rightArrow">
            <a:avLst>
              <a:gd name="adj1" fmla="val 50000"/>
              <a:gd name="adj2" fmla="val 35301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1" name="Стрелка вправо 120"/>
          <p:cNvSpPr/>
          <p:nvPr/>
        </p:nvSpPr>
        <p:spPr>
          <a:xfrm>
            <a:off x="2345023" y="1999692"/>
            <a:ext cx="342622" cy="377212"/>
          </a:xfrm>
          <a:prstGeom prst="rightArrow">
            <a:avLst>
              <a:gd name="adj1" fmla="val 50000"/>
              <a:gd name="adj2" fmla="val 35301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2" name="Стрелка вправо 121"/>
          <p:cNvSpPr/>
          <p:nvPr/>
        </p:nvSpPr>
        <p:spPr>
          <a:xfrm>
            <a:off x="4548528" y="3861048"/>
            <a:ext cx="342622" cy="377212"/>
          </a:xfrm>
          <a:prstGeom prst="rightArrow">
            <a:avLst>
              <a:gd name="adj1" fmla="val 50000"/>
              <a:gd name="adj2" fmla="val 35301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3" name="Стрелка вправо 122"/>
          <p:cNvSpPr/>
          <p:nvPr/>
        </p:nvSpPr>
        <p:spPr>
          <a:xfrm>
            <a:off x="6679001" y="3906738"/>
            <a:ext cx="342622" cy="377212"/>
          </a:xfrm>
          <a:prstGeom prst="rightArrow">
            <a:avLst>
              <a:gd name="adj1" fmla="val 50000"/>
              <a:gd name="adj2" fmla="val 35301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4" name="Стрелка вправо 123"/>
          <p:cNvSpPr/>
          <p:nvPr/>
        </p:nvSpPr>
        <p:spPr>
          <a:xfrm>
            <a:off x="2212459" y="5535774"/>
            <a:ext cx="342622" cy="377212"/>
          </a:xfrm>
          <a:prstGeom prst="rightArrow">
            <a:avLst>
              <a:gd name="adj1" fmla="val 50000"/>
              <a:gd name="adj2" fmla="val 35301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052736"/>
            <a:ext cx="9144000" cy="5805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одержимое 6"/>
          <p:cNvGraphicFramePr>
            <a:graphicFrameLocks noGrp="1"/>
          </p:cNvGraphicFramePr>
          <p:nvPr>
            <p:ph idx="1"/>
          </p:nvPr>
        </p:nvGraphicFramePr>
        <p:xfrm>
          <a:off x="395536" y="1052736"/>
          <a:ext cx="8314507" cy="5669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7923"/>
                <a:gridCol w="1728192"/>
                <a:gridCol w="3528392"/>
              </a:tblGrid>
              <a:tr h="347613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Проблема </a:t>
                      </a:r>
                    </a:p>
                  </a:txBody>
                  <a:tcPr marL="91438" marR="91438" marT="45739" marB="45739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Коренная причина</a:t>
                      </a:r>
                    </a:p>
                  </a:txBody>
                  <a:tcPr marL="91438" marR="91438" marT="45739" marB="45739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Способ</a:t>
                      </a:r>
                      <a:r>
                        <a:rPr lang="ru-RU" sz="14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решения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39" marB="45739">
                    <a:solidFill>
                      <a:srgbClr val="00B0F0"/>
                    </a:solidFill>
                  </a:tcPr>
                </a:tc>
              </a:tr>
              <a:tr h="1000581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ru-RU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alt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Отсутствие нормативных документов, рабочей группы для оптимизации пространства школьной кухни;</a:t>
                      </a:r>
                      <a:endParaRPr lang="ru-RU" sz="2000" kern="1200" dirty="0" smtClean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27" marR="91427" marT="45735" marB="45735">
                    <a:solidFill>
                      <a:srgbClr val="9EE0FE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39" marB="45739">
                    <a:solidFill>
                      <a:srgbClr val="9EE0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Разработка нормативных документов по реализации проекта, создание рабочей группы;</a:t>
                      </a:r>
                    </a:p>
                    <a:p>
                      <a:pPr algn="just"/>
                      <a:endParaRPr lang="ru-RU"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39" marB="45739">
                    <a:solidFill>
                      <a:srgbClr val="9EE0FE"/>
                    </a:solidFill>
                  </a:tcPr>
                </a:tc>
              </a:tr>
              <a:tr h="1765709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ru-RU" sz="16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2.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 пригодном для размещения холодильного оборудования помещении организовано рабочее место. Температурный и световой режим на рабочем месте кладовщика может привести к причинению вреда здоровью работника</a:t>
                      </a:r>
                      <a:endParaRPr lang="ru-RU" altLang="ru-RU" sz="1100" b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27" marR="91427" marT="45735" marB="45735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Отсутствие помещения в здании школы для организации кабинета кладовщика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39" marB="45739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kern="1200" dirty="0" smtClean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Определение места для строительства кабинета кладовщика в помещении столовой;</a:t>
                      </a:r>
                      <a:endParaRPr lang="ru-RU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39" marB="45739"/>
                </a:tc>
              </a:tr>
              <a:tr h="1206577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ru-RU" sz="16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altLang="ru-RU" sz="1400" b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Отсутствие условий для размещения холодильного оборудования в подсобном помещении.</a:t>
                      </a:r>
                      <a:endParaRPr lang="ru-RU" sz="2000" kern="1200" dirty="0" smtClean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endParaRPr lang="ru-RU" altLang="ru-RU" sz="1600" b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27" marR="91427" marT="45735" marB="45735">
                    <a:solidFill>
                      <a:srgbClr val="9EE0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Необходимо проведение ремонта в помещении, выравнивание полов;</a:t>
                      </a: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39" marB="45739">
                    <a:solidFill>
                      <a:srgbClr val="9EE0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Проведение ремонта помещения.</a:t>
                      </a:r>
                      <a:endParaRPr lang="ru-RU" sz="1400" kern="1200" dirty="0" smtClean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39" marB="45739">
                    <a:solidFill>
                      <a:srgbClr val="9EE0FE"/>
                    </a:solidFill>
                  </a:tcPr>
                </a:tc>
              </a:tr>
              <a:tr h="1206577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ru-RU" sz="1600" b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4. 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Отсутствие средств на закупку материалов для строительства</a:t>
                      </a:r>
                    </a:p>
                    <a:p>
                      <a:pPr algn="just"/>
                      <a:endParaRPr lang="ru-RU" altLang="ru-RU" sz="1600" b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27" marR="91427" marT="45735" marB="45735">
                    <a:solidFill>
                      <a:srgbClr val="9EE0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39" marB="45739">
                    <a:solidFill>
                      <a:srgbClr val="9EE0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Использование вторичного сырья (обрезы бруса, старые парты, стекло) для строительства кабинета;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39" marB="45739">
                    <a:solidFill>
                      <a:srgbClr val="9EE0FE"/>
                    </a:solidFill>
                  </a:tcPr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CAC7F4D-E65F-462B-8A35-B149C55565DD}" type="slidenum">
              <a:rPr lang="ru-RU"/>
              <a:pPr>
                <a:defRPr/>
              </a:pPr>
              <a:t>7</a:t>
            </a:fld>
            <a:endParaRPr lang="ru-RU" dirty="0"/>
          </a:p>
        </p:txBody>
      </p:sp>
      <p:sp>
        <p:nvSpPr>
          <p:cNvPr id="17434" name="Прямоугольник 5"/>
          <p:cNvSpPr>
            <a:spLocks noChangeArrowheads="1"/>
          </p:cNvSpPr>
          <p:nvPr/>
        </p:nvSpPr>
        <p:spPr bwMode="auto">
          <a:xfrm>
            <a:off x="1907704" y="548680"/>
            <a:ext cx="4798864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проблем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5082" y="384436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Заголовок 1"/>
          <p:cNvSpPr>
            <a:spLocks noGrp="1"/>
          </p:cNvSpPr>
          <p:nvPr>
            <p:ph type="title"/>
          </p:nvPr>
        </p:nvSpPr>
        <p:spPr>
          <a:xfrm>
            <a:off x="1084414" y="179609"/>
            <a:ext cx="3312369" cy="360040"/>
          </a:xfrm>
        </p:spPr>
        <p:txBody>
          <a:bodyPr rtlCol="0">
            <a:noAutofit/>
          </a:bodyPr>
          <a:lstStyle/>
          <a:p>
            <a:pPr algn="just" fontAlgn="auto">
              <a:spcAft>
                <a:spcPts val="0"/>
              </a:spcAft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643938" y="6429375"/>
            <a:ext cx="347662" cy="285750"/>
          </a:xfrm>
        </p:spPr>
        <p:txBody>
          <a:bodyPr/>
          <a:lstStyle/>
          <a:p>
            <a:pPr algn="ctr">
              <a:defRPr/>
            </a:pPr>
            <a:fld id="{AD987F0A-53C7-4A4A-8BA7-E39A8CD592AC}" type="slidenum">
              <a:rPr lang="ru-RU" b="1">
                <a:solidFill>
                  <a:schemeClr val="accent5">
                    <a:lumMod val="50000"/>
                  </a:schemeClr>
                </a:solidFill>
              </a:rPr>
              <a:pPr algn="ctr">
                <a:defRPr/>
              </a:pPr>
              <a:t>8</a:t>
            </a:fld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graphicFrame>
        <p:nvGraphicFramePr>
          <p:cNvPr id="6" name="Схема 5"/>
          <p:cNvGraphicFramePr/>
          <p:nvPr/>
        </p:nvGraphicFramePr>
        <p:xfrm>
          <a:off x="123844" y="959978"/>
          <a:ext cx="4500593" cy="51899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Скругленный прямоугольник 9"/>
          <p:cNvSpPr/>
          <p:nvPr/>
        </p:nvSpPr>
        <p:spPr>
          <a:xfrm>
            <a:off x="4834933" y="1500188"/>
            <a:ext cx="3769515" cy="714375"/>
          </a:xfrm>
          <a:prstGeom prst="roundRect">
            <a:avLst/>
          </a:prstGeom>
          <a:solidFill>
            <a:schemeClr val="bg1"/>
          </a:solidFill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 проблемы на 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федеральном 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уровне не требуется</a:t>
            </a:r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860032" y="2492896"/>
            <a:ext cx="3746698" cy="714375"/>
          </a:xfrm>
          <a:prstGeom prst="roundRect">
            <a:avLst/>
          </a:prstGeom>
          <a:solidFill>
            <a:schemeClr val="bg1"/>
          </a:solidFill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 проблемы на региональном уровне не требуется</a:t>
            </a:r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876733" y="3356992"/>
            <a:ext cx="3799724" cy="2952328"/>
          </a:xfrm>
          <a:prstGeom prst="roundRect">
            <a:avLst/>
          </a:prstGeom>
          <a:solidFill>
            <a:schemeClr val="bg1"/>
          </a:solidFill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Отсутствие нормативных документов для оптимизации для оптимизации пространства школьной кухни.</a:t>
            </a:r>
          </a:p>
          <a:p>
            <a:pPr>
              <a:defRPr/>
            </a:pP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Отсутствие отдельного помещения для организации рабочего места кладовщика;</a:t>
            </a:r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Отсутствие условий для размещения холодильного оборудования в подсобном помещении;</a:t>
            </a:r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Отсутствие средств на закупку материалов для строительства кабинета кладовщика;</a:t>
            </a:r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ятно 1 60"/>
          <p:cNvSpPr/>
          <p:nvPr/>
        </p:nvSpPr>
        <p:spPr>
          <a:xfrm>
            <a:off x="1000100" y="5506251"/>
            <a:ext cx="646112" cy="504825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800" b="1" dirty="0">
                <a:solidFill>
                  <a:schemeClr val="bg1"/>
                </a:solidFill>
                <a:cs typeface="Arial" panose="020B0604020202020204" pitchFamily="34" charset="0"/>
              </a:rPr>
              <a:t>1</a:t>
            </a:r>
          </a:p>
        </p:txBody>
      </p:sp>
      <p:sp>
        <p:nvSpPr>
          <p:cNvPr id="13" name="Пятно 1 60"/>
          <p:cNvSpPr/>
          <p:nvPr/>
        </p:nvSpPr>
        <p:spPr>
          <a:xfrm>
            <a:off x="1812206" y="5506252"/>
            <a:ext cx="646112" cy="504825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800" b="1" dirty="0">
                <a:solidFill>
                  <a:schemeClr val="bg1"/>
                </a:solidFill>
                <a:cs typeface="Arial" panose="020B0604020202020204" pitchFamily="34" charset="0"/>
              </a:rPr>
              <a:t>2</a:t>
            </a:r>
          </a:p>
        </p:txBody>
      </p:sp>
      <p:sp>
        <p:nvSpPr>
          <p:cNvPr id="14" name="Пятно 1 60"/>
          <p:cNvSpPr/>
          <p:nvPr/>
        </p:nvSpPr>
        <p:spPr>
          <a:xfrm>
            <a:off x="2707062" y="5543559"/>
            <a:ext cx="646112" cy="504825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800" b="1" dirty="0">
                <a:solidFill>
                  <a:schemeClr val="bg1"/>
                </a:solidFill>
                <a:cs typeface="Arial" panose="020B0604020202020204" pitchFamily="34" charset="0"/>
              </a:rPr>
              <a:t>3</a:t>
            </a:r>
          </a:p>
        </p:txBody>
      </p:sp>
      <p:pic>
        <p:nvPicPr>
          <p:cNvPr id="15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Заголовок 1"/>
          <p:cNvSpPr txBox="1"/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443" y="522303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2373" y="6309320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Прямоугольник 5"/>
          <p:cNvSpPr>
            <a:spLocks noChangeArrowheads="1"/>
          </p:cNvSpPr>
          <p:nvPr/>
        </p:nvSpPr>
        <p:spPr bwMode="auto">
          <a:xfrm>
            <a:off x="2458318" y="797801"/>
            <a:ext cx="4798864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Пирамида  проблем</a:t>
            </a:r>
          </a:p>
        </p:txBody>
      </p:sp>
      <p:sp>
        <p:nvSpPr>
          <p:cNvPr id="20" name="Пятно 1 60"/>
          <p:cNvSpPr/>
          <p:nvPr/>
        </p:nvSpPr>
        <p:spPr>
          <a:xfrm>
            <a:off x="1280975" y="4797152"/>
            <a:ext cx="646112" cy="504825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800" b="1" dirty="0">
                <a:solidFill>
                  <a:schemeClr val="bg1"/>
                </a:solidFill>
                <a:cs typeface="Arial" panose="020B0604020202020204" pitchFamily="34" charset="0"/>
              </a:rPr>
              <a:t>4</a:t>
            </a:r>
          </a:p>
        </p:txBody>
      </p:sp>
      <p:sp>
        <p:nvSpPr>
          <p:cNvPr id="21" name="Пятно 1 60"/>
          <p:cNvSpPr/>
          <p:nvPr/>
        </p:nvSpPr>
        <p:spPr>
          <a:xfrm>
            <a:off x="2707062" y="4836305"/>
            <a:ext cx="646112" cy="504825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800" b="1" dirty="0">
                <a:solidFill>
                  <a:schemeClr val="bg1"/>
                </a:solidFill>
                <a:cs typeface="Arial" panose="020B0604020202020204" pitchFamily="34" charset="0"/>
              </a:rPr>
              <a:t>5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643938" y="6429375"/>
            <a:ext cx="347662" cy="285750"/>
          </a:xfrm>
        </p:spPr>
        <p:txBody>
          <a:bodyPr/>
          <a:lstStyle/>
          <a:p>
            <a:pPr algn="ctr">
              <a:defRPr/>
            </a:pPr>
            <a:fld id="{0970D5C5-FB1B-4607-B94D-242D9579A688}" type="slidenum">
              <a:rPr lang="ru-RU" b="1">
                <a:solidFill>
                  <a:schemeClr val="accent5">
                    <a:lumMod val="50000"/>
                  </a:schemeClr>
                </a:solidFill>
              </a:rPr>
              <a:pPr algn="ctr">
                <a:defRPr/>
              </a:pPr>
              <a:t>9</a:t>
            </a:fld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8446" name="TextBox 48"/>
          <p:cNvSpPr txBox="1">
            <a:spLocks noChangeArrowheads="1"/>
          </p:cNvSpPr>
          <p:nvPr/>
        </p:nvSpPr>
        <p:spPr bwMode="auto">
          <a:xfrm>
            <a:off x="200074" y="5656022"/>
            <a:ext cx="4714875" cy="33855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Время протекания процесса – … мин</a:t>
            </a:r>
            <a:r>
              <a:rPr lang="ru-RU" sz="16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78" name="Прямоугольник 77"/>
          <p:cNvSpPr/>
          <p:nvPr/>
        </p:nvSpPr>
        <p:spPr>
          <a:xfrm>
            <a:off x="5592668" y="4110318"/>
            <a:ext cx="288032" cy="1512168"/>
          </a:xfrm>
          <a:prstGeom prst="rect">
            <a:avLst/>
          </a:prstGeom>
          <a:solidFill>
            <a:srgbClr val="0070C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/>
              <a:t>ВЫХОД</a:t>
            </a:r>
          </a:p>
        </p:txBody>
      </p:sp>
      <p:sp>
        <p:nvSpPr>
          <p:cNvPr id="95" name="Прямоугольник 94"/>
          <p:cNvSpPr/>
          <p:nvPr/>
        </p:nvSpPr>
        <p:spPr>
          <a:xfrm>
            <a:off x="188245" y="2471272"/>
            <a:ext cx="251520" cy="1224136"/>
          </a:xfrm>
          <a:prstGeom prst="rect">
            <a:avLst/>
          </a:prstGeom>
          <a:solidFill>
            <a:srgbClr val="0070C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/>
              <a:t>ВХОД</a:t>
            </a:r>
          </a:p>
        </p:txBody>
      </p:sp>
      <p:pic>
        <p:nvPicPr>
          <p:cNvPr id="25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Заголовок 1"/>
          <p:cNvSpPr txBox="1"/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483" y="493527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6842" y="6447771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Прямоугольник 5"/>
          <p:cNvSpPr>
            <a:spLocks noChangeArrowheads="1"/>
          </p:cNvSpPr>
          <p:nvPr/>
        </p:nvSpPr>
        <p:spPr bwMode="auto">
          <a:xfrm>
            <a:off x="250379" y="620688"/>
            <a:ext cx="8893621" cy="86177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Карта целевого состояния процесса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«Оптимизация пространства школьной кухни. Организация рабочего места кладовщика»</a:t>
            </a: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0" name="Таблица 29"/>
          <p:cNvGraphicFramePr>
            <a:graphicFrameLocks noGrp="1"/>
          </p:cNvGraphicFramePr>
          <p:nvPr/>
        </p:nvGraphicFramePr>
        <p:xfrm>
          <a:off x="578941" y="2525881"/>
          <a:ext cx="1751856" cy="1169527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751856"/>
              </a:tblGrid>
              <a:tr h="27648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Участник процесса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</a:tr>
              <a:tr h="496807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defRPr/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Производимое действие</a:t>
                      </a:r>
                    </a:p>
                  </a:txBody>
                  <a:tcPr>
                    <a:solidFill>
                      <a:srgbClr val="9EE0FE">
                        <a:alpha val="40000"/>
                      </a:srgbClr>
                    </a:solidFill>
                  </a:tcPr>
                </a:tc>
              </a:tr>
              <a:tr h="361606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Параметры</a:t>
                      </a:r>
                      <a:r>
                        <a:rPr lang="ru-RU" sz="1000" baseline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шага</a:t>
                      </a:r>
                    </a:p>
                    <a:p>
                      <a:pPr algn="ctr"/>
                      <a:r>
                        <a:rPr lang="ru-RU" sz="1000" baseline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мин.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</a:tr>
            </a:tbl>
          </a:graphicData>
        </a:graphic>
      </p:graphicFrame>
      <p:sp>
        <p:nvSpPr>
          <p:cNvPr id="31" name="Прямоугольник 30"/>
          <p:cNvSpPr/>
          <p:nvPr/>
        </p:nvSpPr>
        <p:spPr>
          <a:xfrm>
            <a:off x="1043608" y="2000249"/>
            <a:ext cx="642937" cy="360363"/>
          </a:xfrm>
          <a:prstGeom prst="rect">
            <a:avLst/>
          </a:prstGeom>
          <a:solidFill>
            <a:srgbClr val="9EE0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rgbClr val="002060"/>
                </a:solidFill>
              </a:rPr>
              <a:t>ШАГ 1</a:t>
            </a:r>
            <a:r>
              <a:rPr lang="ru-RU" sz="1200" b="1" dirty="0"/>
              <a:t> </a:t>
            </a:r>
          </a:p>
        </p:txBody>
      </p:sp>
      <p:sp>
        <p:nvSpPr>
          <p:cNvPr id="32" name="Стрелка вправо 31"/>
          <p:cNvSpPr/>
          <p:nvPr/>
        </p:nvSpPr>
        <p:spPr>
          <a:xfrm>
            <a:off x="2397976" y="2924944"/>
            <a:ext cx="373824" cy="377212"/>
          </a:xfrm>
          <a:prstGeom prst="rightArrow">
            <a:avLst>
              <a:gd name="adj1" fmla="val 50000"/>
              <a:gd name="adj2" fmla="val 35301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aphicFrame>
        <p:nvGraphicFramePr>
          <p:cNvPr id="33" name="Таблица 32"/>
          <p:cNvGraphicFramePr>
            <a:graphicFrameLocks noGrp="1"/>
          </p:cNvGraphicFramePr>
          <p:nvPr/>
        </p:nvGraphicFramePr>
        <p:xfrm>
          <a:off x="2824550" y="2528786"/>
          <a:ext cx="1751856" cy="1169527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751856"/>
              </a:tblGrid>
              <a:tr h="27648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1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</a:tr>
              <a:tr h="496807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defRPr/>
                      </a:pPr>
                      <a:endParaRPr lang="ru-RU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9EE0FE">
                        <a:alpha val="40000"/>
                      </a:srgbClr>
                    </a:solidFill>
                  </a:tcPr>
                </a:tc>
              </a:tr>
              <a:tr h="361606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Параметры</a:t>
                      </a:r>
                      <a:r>
                        <a:rPr lang="ru-RU" sz="1000" baseline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шага</a:t>
                      </a:r>
                    </a:p>
                    <a:p>
                      <a:pPr algn="ctr"/>
                      <a:r>
                        <a:rPr lang="ru-RU" sz="1000" baseline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мин.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4" name="Таблица 33"/>
          <p:cNvGraphicFramePr>
            <a:graphicFrameLocks noGrp="1"/>
          </p:cNvGraphicFramePr>
          <p:nvPr/>
        </p:nvGraphicFramePr>
        <p:xfrm>
          <a:off x="5076056" y="2560181"/>
          <a:ext cx="1751856" cy="1169527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751856"/>
              </a:tblGrid>
              <a:tr h="27648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1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</a:tr>
              <a:tr h="496807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defRPr/>
                      </a:pPr>
                      <a:endParaRPr lang="ru-RU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9EE0FE">
                        <a:alpha val="40000"/>
                      </a:srgbClr>
                    </a:solidFill>
                  </a:tcPr>
                </a:tc>
              </a:tr>
              <a:tr h="361606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Параметры</a:t>
                      </a:r>
                      <a:r>
                        <a:rPr lang="ru-RU" sz="1000" baseline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шага</a:t>
                      </a:r>
                    </a:p>
                    <a:p>
                      <a:pPr algn="ctr"/>
                      <a:r>
                        <a:rPr lang="ru-RU" sz="1000" baseline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мин.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5" name="Таблица 34"/>
          <p:cNvGraphicFramePr>
            <a:graphicFrameLocks noGrp="1"/>
          </p:cNvGraphicFramePr>
          <p:nvPr/>
        </p:nvGraphicFramePr>
        <p:xfrm>
          <a:off x="1384548" y="4176384"/>
          <a:ext cx="1751856" cy="1169527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751856"/>
              </a:tblGrid>
              <a:tr h="27648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1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</a:tr>
              <a:tr h="496807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defRPr/>
                      </a:pPr>
                      <a:endParaRPr lang="ru-RU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9EE0FE">
                        <a:alpha val="40000"/>
                      </a:srgbClr>
                    </a:solidFill>
                  </a:tcPr>
                </a:tc>
              </a:tr>
              <a:tr h="361606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Параметры</a:t>
                      </a:r>
                      <a:r>
                        <a:rPr lang="ru-RU" sz="1000" baseline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шага</a:t>
                      </a:r>
                    </a:p>
                    <a:p>
                      <a:pPr algn="ctr"/>
                      <a:r>
                        <a:rPr lang="ru-RU" sz="1000" baseline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мин.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6" name="Таблица 35"/>
          <p:cNvGraphicFramePr>
            <a:graphicFrameLocks noGrp="1"/>
          </p:cNvGraphicFramePr>
          <p:nvPr/>
        </p:nvGraphicFramePr>
        <p:xfrm>
          <a:off x="3700478" y="4155979"/>
          <a:ext cx="1751856" cy="1169527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751856"/>
              </a:tblGrid>
              <a:tr h="27648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1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</a:tr>
              <a:tr h="496807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defRPr/>
                      </a:pPr>
                      <a:endParaRPr lang="ru-RU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9EE0FE">
                        <a:alpha val="40000"/>
                      </a:srgbClr>
                    </a:solidFill>
                  </a:tcPr>
                </a:tc>
              </a:tr>
              <a:tr h="361606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Параметры</a:t>
                      </a:r>
                      <a:r>
                        <a:rPr lang="ru-RU" sz="1000" baseline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шага</a:t>
                      </a:r>
                    </a:p>
                    <a:p>
                      <a:pPr algn="ctr"/>
                      <a:r>
                        <a:rPr lang="ru-RU" sz="1000" baseline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мин.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</a:tr>
            </a:tbl>
          </a:graphicData>
        </a:graphic>
      </p:graphicFrame>
      <p:sp>
        <p:nvSpPr>
          <p:cNvPr id="37" name="Стрелка вправо 36"/>
          <p:cNvSpPr/>
          <p:nvPr/>
        </p:nvSpPr>
        <p:spPr>
          <a:xfrm>
            <a:off x="4644008" y="2975254"/>
            <a:ext cx="373824" cy="377212"/>
          </a:xfrm>
          <a:prstGeom prst="rightArrow">
            <a:avLst>
              <a:gd name="adj1" fmla="val 50000"/>
              <a:gd name="adj2" fmla="val 35301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8" name="Стрелка вправо 37"/>
          <p:cNvSpPr/>
          <p:nvPr/>
        </p:nvSpPr>
        <p:spPr>
          <a:xfrm>
            <a:off x="6876256" y="2972224"/>
            <a:ext cx="373824" cy="377212"/>
          </a:xfrm>
          <a:prstGeom prst="rightArrow">
            <a:avLst>
              <a:gd name="adj1" fmla="val 50000"/>
              <a:gd name="adj2" fmla="val 35301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9" name="Стрелка вправо 38"/>
          <p:cNvSpPr/>
          <p:nvPr/>
        </p:nvSpPr>
        <p:spPr>
          <a:xfrm>
            <a:off x="989372" y="4509120"/>
            <a:ext cx="373824" cy="377212"/>
          </a:xfrm>
          <a:prstGeom prst="rightArrow">
            <a:avLst>
              <a:gd name="adj1" fmla="val 50000"/>
              <a:gd name="adj2" fmla="val 35301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0" name="Стрелка вправо 39"/>
          <p:cNvSpPr/>
          <p:nvPr/>
        </p:nvSpPr>
        <p:spPr>
          <a:xfrm>
            <a:off x="3203848" y="4661520"/>
            <a:ext cx="373824" cy="377212"/>
          </a:xfrm>
          <a:prstGeom prst="rightArrow">
            <a:avLst>
              <a:gd name="adj1" fmla="val 50000"/>
              <a:gd name="adj2" fmla="val 35301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1" name="Прямоугольник 40"/>
          <p:cNvSpPr/>
          <p:nvPr/>
        </p:nvSpPr>
        <p:spPr>
          <a:xfrm>
            <a:off x="3362200" y="2000249"/>
            <a:ext cx="642937" cy="360363"/>
          </a:xfrm>
          <a:prstGeom prst="rect">
            <a:avLst/>
          </a:prstGeom>
          <a:solidFill>
            <a:srgbClr val="9EE0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rgbClr val="002060"/>
                </a:solidFill>
              </a:rPr>
              <a:t>ШАГ 2</a:t>
            </a:r>
            <a:r>
              <a:rPr lang="ru-RU" sz="1200" b="1" dirty="0"/>
              <a:t> </a:t>
            </a:r>
          </a:p>
        </p:txBody>
      </p:sp>
      <p:sp>
        <p:nvSpPr>
          <p:cNvPr id="42" name="Прямоугольник 41"/>
          <p:cNvSpPr/>
          <p:nvPr/>
        </p:nvSpPr>
        <p:spPr>
          <a:xfrm>
            <a:off x="5652120" y="2107098"/>
            <a:ext cx="642937" cy="360363"/>
          </a:xfrm>
          <a:prstGeom prst="rect">
            <a:avLst/>
          </a:prstGeom>
          <a:solidFill>
            <a:srgbClr val="9EE0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rgbClr val="002060"/>
                </a:solidFill>
              </a:rPr>
              <a:t>ШАГ 3</a:t>
            </a:r>
            <a:r>
              <a:rPr lang="ru-RU" sz="1200" b="1" dirty="0"/>
              <a:t> </a:t>
            </a:r>
          </a:p>
        </p:txBody>
      </p:sp>
      <p:sp>
        <p:nvSpPr>
          <p:cNvPr id="43" name="Прямоугольник 42"/>
          <p:cNvSpPr/>
          <p:nvPr/>
        </p:nvSpPr>
        <p:spPr>
          <a:xfrm>
            <a:off x="1934046" y="3769004"/>
            <a:ext cx="642937" cy="360363"/>
          </a:xfrm>
          <a:prstGeom prst="rect">
            <a:avLst/>
          </a:prstGeom>
          <a:solidFill>
            <a:srgbClr val="9EE0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rgbClr val="002060"/>
                </a:solidFill>
              </a:rPr>
              <a:t>ШАГ 4</a:t>
            </a:r>
            <a:r>
              <a:rPr lang="ru-RU" sz="1200" b="1" dirty="0"/>
              <a:t> </a:t>
            </a:r>
          </a:p>
        </p:txBody>
      </p:sp>
      <p:sp>
        <p:nvSpPr>
          <p:cNvPr id="44" name="Прямоугольник 43"/>
          <p:cNvSpPr/>
          <p:nvPr/>
        </p:nvSpPr>
        <p:spPr>
          <a:xfrm>
            <a:off x="4318828" y="3749955"/>
            <a:ext cx="642937" cy="360363"/>
          </a:xfrm>
          <a:prstGeom prst="rect">
            <a:avLst/>
          </a:prstGeom>
          <a:solidFill>
            <a:srgbClr val="9EE0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rgbClr val="002060"/>
                </a:solidFill>
              </a:rPr>
              <a:t>ШАГ 5</a:t>
            </a:r>
            <a:r>
              <a:rPr lang="ru-RU" sz="1200" b="1" dirty="0"/>
              <a:t> </a:t>
            </a:r>
          </a:p>
        </p:txBody>
      </p:sp>
      <p:sp>
        <p:nvSpPr>
          <p:cNvPr id="45" name="Облако 44"/>
          <p:cNvSpPr/>
          <p:nvPr/>
        </p:nvSpPr>
        <p:spPr>
          <a:xfrm>
            <a:off x="2267744" y="1958448"/>
            <a:ext cx="677993" cy="328831"/>
          </a:xfrm>
          <a:prstGeom prst="cloud">
            <a:avLst/>
          </a:prstGeom>
          <a:ln>
            <a:solidFill>
              <a:srgbClr val="00B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1</a:t>
            </a:r>
          </a:p>
        </p:txBody>
      </p:sp>
      <p:sp>
        <p:nvSpPr>
          <p:cNvPr id="46" name="Облако 45"/>
          <p:cNvSpPr/>
          <p:nvPr/>
        </p:nvSpPr>
        <p:spPr>
          <a:xfrm>
            <a:off x="4283847" y="1968559"/>
            <a:ext cx="674770" cy="318720"/>
          </a:xfrm>
          <a:prstGeom prst="cloud">
            <a:avLst/>
          </a:prstGeom>
          <a:ln>
            <a:solidFill>
              <a:srgbClr val="00B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2</a:t>
            </a:r>
          </a:p>
        </p:txBody>
      </p:sp>
      <p:sp>
        <p:nvSpPr>
          <p:cNvPr id="47" name="Облако 46"/>
          <p:cNvSpPr/>
          <p:nvPr/>
        </p:nvSpPr>
        <p:spPr>
          <a:xfrm>
            <a:off x="2945737" y="3777752"/>
            <a:ext cx="631935" cy="351615"/>
          </a:xfrm>
          <a:prstGeom prst="cloud">
            <a:avLst/>
          </a:prstGeom>
          <a:ln>
            <a:solidFill>
              <a:srgbClr val="00B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3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880700" y="4097744"/>
            <a:ext cx="31602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Предложения по улучшению</a:t>
            </a:r>
          </a:p>
        </p:txBody>
      </p:sp>
      <p:graphicFrame>
        <p:nvGraphicFramePr>
          <p:cNvPr id="51" name="Таблица 50"/>
          <p:cNvGraphicFramePr>
            <a:graphicFrameLocks noGrp="1"/>
          </p:cNvGraphicFramePr>
          <p:nvPr/>
        </p:nvGraphicFramePr>
        <p:xfrm>
          <a:off x="5993927" y="4661520"/>
          <a:ext cx="2933746" cy="1554444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933746"/>
              </a:tblGrid>
              <a:tr h="1413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ru-RU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1402" marR="91402" marT="45717" marB="45717"/>
                </a:tc>
              </a:tr>
              <a:tr h="1413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ru-RU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L="91402" marR="91402" marT="45717" marB="45717"/>
                </a:tc>
              </a:tr>
              <a:tr h="1413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ru-RU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L="91402" marR="91402" marT="45717" marB="45717"/>
                </a:tc>
              </a:tr>
              <a:tr h="1413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ru-RU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L="91402" marR="91402" marT="45717" marB="45717"/>
                </a:tc>
              </a:tr>
              <a:tr h="1413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ru-RU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L="91402" marR="91402" marT="45717" marB="45717"/>
                </a:tc>
              </a:tr>
              <a:tr h="1413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altLang="ru-RU"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02" marR="91402" marT="45717" marB="45717"/>
                </a:tc>
              </a:tr>
            </a:tbl>
          </a:graphicData>
        </a:graphic>
      </p:graphicFrame>
      <p:sp>
        <p:nvSpPr>
          <p:cNvPr id="52" name="Облако 51"/>
          <p:cNvSpPr/>
          <p:nvPr/>
        </p:nvSpPr>
        <p:spPr>
          <a:xfrm>
            <a:off x="3570083" y="3769004"/>
            <a:ext cx="631935" cy="351615"/>
          </a:xfrm>
          <a:prstGeom prst="cloud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5</a:t>
            </a:r>
          </a:p>
        </p:txBody>
      </p:sp>
      <p:sp>
        <p:nvSpPr>
          <p:cNvPr id="53" name="Облако 52"/>
          <p:cNvSpPr/>
          <p:nvPr/>
        </p:nvSpPr>
        <p:spPr>
          <a:xfrm>
            <a:off x="4914675" y="2107098"/>
            <a:ext cx="677993" cy="328831"/>
          </a:xfrm>
          <a:prstGeom prst="cloud">
            <a:avLst/>
          </a:prstGeom>
          <a:ln>
            <a:solidFill>
              <a:srgbClr val="00B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4</a:t>
            </a:r>
          </a:p>
        </p:txBody>
      </p:sp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268760"/>
            <a:ext cx="9076532" cy="55892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CAC7F4D-E65F-462B-8A35-B149C55565DD}" type="slidenum">
              <a:rPr lang="ru-RU"/>
              <a:pPr>
                <a:defRPr/>
              </a:pPr>
              <a:t>10</a:t>
            </a:fld>
            <a:endParaRPr lang="ru-RU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5082" y="384436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Заголовок 1"/>
          <p:cNvSpPr>
            <a:spLocks noGrp="1"/>
          </p:cNvSpPr>
          <p:nvPr>
            <p:ph type="title"/>
          </p:nvPr>
        </p:nvSpPr>
        <p:spPr>
          <a:xfrm>
            <a:off x="1084414" y="179609"/>
            <a:ext cx="3312369" cy="360040"/>
          </a:xfrm>
        </p:spPr>
        <p:txBody>
          <a:bodyPr rtlCol="0">
            <a:noAutofit/>
          </a:bodyPr>
          <a:lstStyle/>
          <a:p>
            <a:pPr algn="just" fontAlgn="auto">
              <a:spcAft>
                <a:spcPts val="0"/>
              </a:spcAft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pic>
        <p:nvPicPr>
          <p:cNvPr id="512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87624" y="476672"/>
            <a:ext cx="6994356" cy="416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87624" y="4718919"/>
            <a:ext cx="7077397" cy="21390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Заголовок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541796"/>
          </a:xfrm>
        </p:spPr>
        <p:txBody>
          <a:bodyPr>
            <a:normAutofit/>
          </a:bodyPr>
          <a:lstStyle/>
          <a:p>
            <a:pPr eaLnBrk="1" hangingPunct="1"/>
            <a:r>
              <a:rPr lang="ru-RU" altLang="ru-RU" sz="2800" b="1" dirty="0">
                <a:solidFill>
                  <a:srgbClr val="0070C0"/>
                </a:solidFill>
              </a:rPr>
              <a:t>Достигнутые результаты (было и стало) </a:t>
            </a:r>
          </a:p>
        </p:txBody>
      </p:sp>
      <p:sp>
        <p:nvSpPr>
          <p:cNvPr id="23555" name="Содержимое 4"/>
          <p:cNvSpPr>
            <a:spLocks noGrp="1"/>
          </p:cNvSpPr>
          <p:nvPr>
            <p:ph idx="1"/>
          </p:nvPr>
        </p:nvSpPr>
        <p:spPr>
          <a:xfrm>
            <a:off x="467544" y="1124744"/>
            <a:ext cx="8229600" cy="461665"/>
          </a:xfrm>
        </p:spPr>
        <p:txBody>
          <a:bodyPr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</a:pPr>
            <a:r>
              <a:rPr lang="ru-RU" altLang="ru-RU" sz="2400" b="1" dirty="0">
                <a:solidFill>
                  <a:srgbClr val="00B0F0"/>
                </a:solidFill>
              </a:rPr>
              <a:t>Время протекания процесса:</a:t>
            </a:r>
            <a:r>
              <a:rPr lang="en-US" altLang="ru-RU" sz="2400" b="1" dirty="0">
                <a:solidFill>
                  <a:srgbClr val="00B0F0"/>
                </a:solidFill>
                <a:latin typeface="Franklin Gothic Book" panose="020B0503020102020204" pitchFamily="34" charset="0"/>
              </a:rPr>
              <a:t> </a:t>
            </a:r>
            <a:endParaRPr lang="ru-RU" altLang="ru-RU" sz="2400" b="1" dirty="0">
              <a:solidFill>
                <a:srgbClr val="00B0F0"/>
              </a:solidFill>
            </a:endParaRPr>
          </a:p>
        </p:txBody>
      </p:sp>
      <p:sp>
        <p:nvSpPr>
          <p:cNvPr id="23554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</a:ln>
        </p:spPr>
        <p:txBody>
          <a:bodyPr/>
          <a:lstStyle/>
          <a:p>
            <a:pPr eaLnBrk="0" hangingPunct="0"/>
            <a:fld id="{73995617-6FF0-4B41-9B11-82E5C3F61D0B}" type="slidenum">
              <a:rPr lang="ru-RU" altLang="ru-RU" smtClean="0">
                <a:latin typeface="Arial" panose="020B0604020202020204" pitchFamily="34" charset="0"/>
              </a:rPr>
              <a:pPr eaLnBrk="0" hangingPunct="0"/>
              <a:t>11</a:t>
            </a:fld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3528" y="1340768"/>
            <a:ext cx="3744416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ru-RU" sz="2000" b="1" dirty="0">
                <a:solidFill>
                  <a:srgbClr val="0070C0"/>
                </a:solidFill>
                <a:latin typeface="+mn-lt"/>
                <a:cs typeface="Arial" panose="020B0604020202020204" pitchFamily="34" charset="0"/>
              </a:rPr>
              <a:t>БЫЛО</a:t>
            </a:r>
            <a:r>
              <a:rPr lang="ru-RU" sz="2800" dirty="0" smtClean="0">
                <a:solidFill>
                  <a:srgbClr val="0070C0"/>
                </a:solidFill>
                <a:latin typeface="+mn-lt"/>
                <a:cs typeface="Arial" panose="020B0604020202020204" pitchFamily="34" charset="0"/>
              </a:rPr>
              <a:t>:</a:t>
            </a:r>
          </a:p>
          <a:p>
            <a:pPr algn="ctr">
              <a:lnSpc>
                <a:spcPct val="150000"/>
              </a:lnSpc>
              <a:defRPr/>
            </a:pPr>
            <a:endParaRPr lang="ru-RU" sz="2800" dirty="0">
              <a:solidFill>
                <a:srgbClr val="2992A7"/>
              </a:solidFill>
              <a:latin typeface="+mn-lt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  <a:defRPr/>
            </a:pPr>
            <a:r>
              <a:rPr lang="en-US" sz="2800" dirty="0">
                <a:solidFill>
                  <a:schemeClr val="accent3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ru-RU" sz="2800" b="1" dirty="0">
                <a:solidFill>
                  <a:schemeClr val="accent3"/>
                </a:solidFill>
                <a:cs typeface="Arial" panose="020B0604020202020204" pitchFamily="34" charset="0"/>
              </a:rPr>
              <a:t> </a:t>
            </a:r>
            <a:r>
              <a:rPr lang="ru-RU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04048" y="1412776"/>
            <a:ext cx="3600400" cy="29238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ru-RU" sz="2000" b="1" dirty="0" smtClean="0">
                <a:solidFill>
                  <a:srgbClr val="0070C0"/>
                </a:solidFill>
                <a:latin typeface="+mn-lt"/>
                <a:cs typeface="Arial" panose="020B0604020202020204" pitchFamily="34" charset="0"/>
              </a:rPr>
              <a:t>СТАЛО:</a:t>
            </a:r>
          </a:p>
          <a:p>
            <a:pPr>
              <a:lnSpc>
                <a:spcPct val="150000"/>
              </a:lnSpc>
              <a:defRPr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Оптимизировано рабочее пространство кухни, холодильное оборудование перенесено в отдельное помещение. Организовано рабочее место кладовщика, созданы оптимальные условия труда кладовщика.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Bef>
                <a:spcPts val="0"/>
              </a:spcBef>
              <a:defRPr/>
            </a:pPr>
            <a:r>
              <a:rPr lang="en-US" sz="2800" b="1" dirty="0">
                <a:solidFill>
                  <a:schemeClr val="accent3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ru-RU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5400000">
            <a:off x="3534873" y="2953970"/>
            <a:ext cx="1501379" cy="3175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1331647" y="3789042"/>
            <a:ext cx="6429375" cy="1191"/>
          </a:xfrm>
          <a:prstGeom prst="line">
            <a:avLst/>
          </a:prstGeom>
          <a:ln w="412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Прямоугольник 14"/>
          <p:cNvSpPr/>
          <p:nvPr/>
        </p:nvSpPr>
        <p:spPr>
          <a:xfrm>
            <a:off x="539552" y="3933056"/>
            <a:ext cx="820826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Оптимизация ресурсов за счет: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buAutoNum type="arabicPeriod"/>
              <a:defRPr/>
            </a:pP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 рабочего пространства школьного пищеблока;</a:t>
            </a:r>
          </a:p>
          <a:p>
            <a:pPr marL="342900" indent="-342900" algn="ctr">
              <a:buAutoNum type="arabicPeriod"/>
              <a:defRPr/>
            </a:pP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 рабочего места кладовщика;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Заголовок 1"/>
          <p:cNvSpPr txBox="1"/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483" y="493527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256" y="6305102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Прямоугольник 19"/>
          <p:cNvSpPr/>
          <p:nvPr/>
        </p:nvSpPr>
        <p:spPr>
          <a:xfrm>
            <a:off x="179512" y="1916833"/>
            <a:ext cx="3960440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Нерациональное использование пространства  кухни МОУ «Магнитная СОШ», холодильное оборудование не имело отдельного помещения, загромождение рабочего пространства кухни Условия труда на рабочем месте кладовщика не соответствовали санитарным правилам (температурный и световой режим)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0"/>
            <a:ext cx="3312369" cy="360040"/>
          </a:xfrm>
        </p:spPr>
        <p:txBody>
          <a:bodyPr rtlCol="0">
            <a:noAutofit/>
          </a:bodyPr>
          <a:lstStyle/>
          <a:p>
            <a:pPr algn="just" fontAlgn="auto">
              <a:spcAft>
                <a:spcPts val="0"/>
              </a:spcAft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974904" y="6448251"/>
            <a:ext cx="2133600" cy="365125"/>
          </a:xfrm>
        </p:spPr>
        <p:txBody>
          <a:bodyPr/>
          <a:lstStyle/>
          <a:p>
            <a:fld id="{B19B0651-EE4F-4900-A07F-96A6BFA9D0F0}" type="slidenum">
              <a:rPr lang="ru-RU" sz="1400" smtClean="0"/>
              <a:pPr/>
              <a:t>12</a:t>
            </a:fld>
            <a:endParaRPr lang="ru-RU" sz="1400"/>
          </a:p>
        </p:txBody>
      </p:sp>
      <p:pic>
        <p:nvPicPr>
          <p:cNvPr id="10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827584" y="620688"/>
            <a:ext cx="7624018" cy="7386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Выполнение плана реализации проекта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831999" y="3314548"/>
            <a:ext cx="7624018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6477" y="6299391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404664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467544" y="1628800"/>
            <a:ext cx="8280920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размещения холодильного оборудования было выбрано подсобное помещение пищеблока, которое использовалось как кабинет кладовщика. В помещении был проведен ремонт и выровнен пол.</a:t>
            </a:r>
          </a:p>
          <a:p>
            <a:pPr marL="342900" indent="-342900">
              <a:buFontTx/>
              <a:buAutoNum type="arabicPeriod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Оборудование кабинета кладовщика в помещении столовой. Для строительства кабинета использовались материалы вторичного сырья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0"/>
            <a:ext cx="3312369" cy="360040"/>
          </a:xfrm>
        </p:spPr>
        <p:txBody>
          <a:bodyPr rtlCol="0">
            <a:noAutofit/>
          </a:bodyPr>
          <a:lstStyle/>
          <a:p>
            <a:pPr algn="just" fontAlgn="auto">
              <a:spcAft>
                <a:spcPts val="0"/>
              </a:spcAft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974904" y="6448251"/>
            <a:ext cx="2133600" cy="365125"/>
          </a:xfrm>
        </p:spPr>
        <p:txBody>
          <a:bodyPr/>
          <a:lstStyle/>
          <a:p>
            <a:fld id="{B19B0651-EE4F-4900-A07F-96A6BFA9D0F0}" type="slidenum">
              <a:rPr lang="ru-RU" sz="1400" smtClean="0"/>
              <a:pPr/>
              <a:t>13</a:t>
            </a:fld>
            <a:endParaRPr lang="ru-RU" sz="1400"/>
          </a:p>
        </p:txBody>
      </p:sp>
      <p:pic>
        <p:nvPicPr>
          <p:cNvPr id="10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827584" y="620688"/>
            <a:ext cx="7624018" cy="7386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реализации проекта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831999" y="3314548"/>
            <a:ext cx="7624018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6477" y="6299391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404664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539552" y="2060848"/>
            <a:ext cx="82809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Готовое помещение для холодильного оборудования</a:t>
            </a:r>
          </a:p>
          <a:p>
            <a:pPr marL="342900" indent="-342900">
              <a:buFontTx/>
              <a:buAutoNum type="arabicPeriod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Построен и оборудован кабинет кладовщика</a:t>
            </a:r>
          </a:p>
          <a:p>
            <a:pPr marL="342900" indent="-342900">
              <a:buAutoNum type="arabicPeriod"/>
            </a:pP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3844" y="620688"/>
            <a:ext cx="8219256" cy="936104"/>
          </a:xfrm>
        </p:spPr>
        <p:txBody>
          <a:bodyPr>
            <a:normAutofit fontScale="90000"/>
          </a:bodyPr>
          <a:lstStyle/>
          <a:p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 реализации процесса (алгоритм) </a:t>
            </a:r>
            <a:b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/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«Оптимизация пространства школьного пищеблока. Организация рабочего места кладовщика»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</p:nvPr>
        </p:nvGraphicFramePr>
        <p:xfrm>
          <a:off x="539750" y="1628775"/>
          <a:ext cx="8085138" cy="44640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14</a:t>
            </a:fld>
            <a:endParaRPr lang="ru-RU"/>
          </a:p>
        </p:txBody>
      </p:sp>
      <p:pic>
        <p:nvPicPr>
          <p:cNvPr id="5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6318945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Заголовок 1"/>
          <p:cNvSpPr txBox="1"/>
          <p:nvPr/>
        </p:nvSpPr>
        <p:spPr>
          <a:xfrm>
            <a:off x="1115616" y="0"/>
            <a:ext cx="3312369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404664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0"/>
            <a:ext cx="3312369" cy="360040"/>
          </a:xfrm>
        </p:spPr>
        <p:txBody>
          <a:bodyPr rtlCol="0">
            <a:noAutofit/>
          </a:bodyPr>
          <a:lstStyle/>
          <a:p>
            <a:pPr algn="just" fontAlgn="auto">
              <a:spcAft>
                <a:spcPts val="0"/>
              </a:spcAft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974904" y="6448251"/>
            <a:ext cx="2133600" cy="365125"/>
          </a:xfrm>
        </p:spPr>
        <p:txBody>
          <a:bodyPr/>
          <a:lstStyle/>
          <a:p>
            <a:fld id="{B19B0651-EE4F-4900-A07F-96A6BFA9D0F0}" type="slidenum">
              <a:rPr lang="ru-RU" sz="1400" smtClean="0"/>
              <a:pPr/>
              <a:t>15</a:t>
            </a:fld>
            <a:endParaRPr lang="ru-RU" sz="1400"/>
          </a:p>
        </p:txBody>
      </p:sp>
      <p:pic>
        <p:nvPicPr>
          <p:cNvPr id="10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827584" y="620688"/>
            <a:ext cx="7624018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Фото до и после</a:t>
            </a:r>
            <a:endParaRPr lang="ru-RU" sz="2800" dirty="0"/>
          </a:p>
        </p:txBody>
      </p:sp>
      <p:sp>
        <p:nvSpPr>
          <p:cNvPr id="14" name="TextBox 13"/>
          <p:cNvSpPr txBox="1"/>
          <p:nvPr/>
        </p:nvSpPr>
        <p:spPr>
          <a:xfrm>
            <a:off x="831999" y="3314548"/>
            <a:ext cx="7624018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6477" y="6299391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404664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59632" y="620688"/>
            <a:ext cx="1925853" cy="276056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grpSp>
        <p:nvGrpSpPr>
          <p:cNvPr id="15" name="Group 1"/>
          <p:cNvGrpSpPr/>
          <p:nvPr/>
        </p:nvGrpSpPr>
        <p:grpSpPr bwMode="auto">
          <a:xfrm>
            <a:off x="6156176" y="548680"/>
            <a:ext cx="2232248" cy="2880320"/>
            <a:chOff x="4053" y="2030"/>
            <a:chExt cx="7084" cy="8770"/>
          </a:xfrm>
        </p:grpSpPr>
        <p:pic>
          <p:nvPicPr>
            <p:cNvPr id="17" name="Picture 4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053" y="2030"/>
              <a:ext cx="7084" cy="877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  <a:headEnd/>
              <a:tailEnd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18" name="Picture 5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363" y="2340"/>
              <a:ext cx="6171" cy="8223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  <a:headEnd/>
              <a:tailEnd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</p:grpSp>
      <p:grpSp>
        <p:nvGrpSpPr>
          <p:cNvPr id="21" name="Group 6"/>
          <p:cNvGrpSpPr/>
          <p:nvPr/>
        </p:nvGrpSpPr>
        <p:grpSpPr bwMode="auto">
          <a:xfrm>
            <a:off x="3491880" y="3140968"/>
            <a:ext cx="2142207" cy="3068960"/>
            <a:chOff x="7114" y="2161"/>
            <a:chExt cx="6264" cy="7640"/>
          </a:xfrm>
        </p:grpSpPr>
        <p:pic>
          <p:nvPicPr>
            <p:cNvPr id="22" name="Picture 7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7113" y="2160"/>
              <a:ext cx="6264" cy="764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  <a:headEnd/>
              <a:tailEnd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23" name="Picture 8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7423" y="2470"/>
              <a:ext cx="5350" cy="7128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  <a:headEnd/>
              <a:tailEnd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</p:grpSp>
      <p:pic>
        <p:nvPicPr>
          <p:cNvPr id="24" name="Picture 7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00382" y="3501008"/>
            <a:ext cx="2003365" cy="295232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30" name="Picture 6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588224" y="3516750"/>
            <a:ext cx="1995991" cy="276147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16</a:t>
            </a:fld>
            <a:endParaRPr lang="ru-RU"/>
          </a:p>
        </p:txBody>
      </p:sp>
      <p:pic>
        <p:nvPicPr>
          <p:cNvPr id="14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Заголовок 1"/>
          <p:cNvSpPr txBox="1"/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7066" y="497018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83568" y="1099765"/>
            <a:ext cx="750134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rgbClr val="FF0000"/>
                </a:solidFill>
              </a:rPr>
              <a:t>Ссылка на сайт 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1587753" y="1639662"/>
            <a:ext cx="6083910" cy="40011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http://magnitnaya-shkola.ru/berezhlivoe-obrazovanie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844" y="2166979"/>
            <a:ext cx="8146050" cy="37699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7544" y="2170070"/>
            <a:ext cx="8136904" cy="3856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452320" y="692696"/>
            <a:ext cx="1533333" cy="1533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</TotalTime>
  <Words>920</Words>
  <Application>Microsoft Office PowerPoint</Application>
  <PresentationFormat>Экран (4:3)</PresentationFormat>
  <Paragraphs>214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Челябинская область</vt:lpstr>
      <vt:lpstr>Презентация PowerPoint</vt:lpstr>
      <vt:lpstr>        Челябинская область                                      КОМАНДА ПРОЕКТА  </vt:lpstr>
      <vt:lpstr>  </vt:lpstr>
      <vt:lpstr>Процесс до и после оптимизации</vt:lpstr>
      <vt:lpstr>Презентация PowerPoint</vt:lpstr>
      <vt:lpstr>Челябинская область</vt:lpstr>
      <vt:lpstr>Презентация PowerPoint</vt:lpstr>
      <vt:lpstr>Презентация PowerPoint</vt:lpstr>
      <vt:lpstr>Челябинская область</vt:lpstr>
      <vt:lpstr>Достигнутые результаты (было и стало) </vt:lpstr>
      <vt:lpstr>Челябинская область</vt:lpstr>
      <vt:lpstr>Челябинская область</vt:lpstr>
      <vt:lpstr>Стандарт реализации процесса (алгоритм)   «Оптимизация пространства школьного пищеблока. Организация рабочего места кладовщика»</vt:lpstr>
      <vt:lpstr>Челябинская область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организации</dc:title>
  <dc:creator>Шиянова Елена Николаевна</dc:creator>
  <cp:lastModifiedBy>Мальцев Денис</cp:lastModifiedBy>
  <cp:revision>163</cp:revision>
  <cp:lastPrinted>2019-04-25T09:14:00Z</cp:lastPrinted>
  <dcterms:created xsi:type="dcterms:W3CDTF">2018-08-20T14:01:00Z</dcterms:created>
  <dcterms:modified xsi:type="dcterms:W3CDTF">2024-04-22T15:57:50Z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5389138EF8544A729A1F369D84EF9E93_12</vt:lpwstr>
  </property>
  <property fmtid="{D5CDD505-2E9C-101B-9397-08002B2CF9AE}" pid="3" name="KSOProductBuildVer">
    <vt:lpwstr>1049-12.2.0.13538</vt:lpwstr>
  </property>
</Properties>
</file>